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4.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5.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Lst>
  <p:notesMasterIdLst>
    <p:notesMasterId r:id="rId141"/>
  </p:notesMasterIdLst>
  <p:sldIdLst>
    <p:sldId id="1259" r:id="rId2"/>
    <p:sldId id="1182" r:id="rId3"/>
    <p:sldId id="1183" r:id="rId4"/>
    <p:sldId id="1184" r:id="rId5"/>
    <p:sldId id="1185" r:id="rId6"/>
    <p:sldId id="1260" r:id="rId7"/>
    <p:sldId id="1261" r:id="rId8"/>
    <p:sldId id="1186" r:id="rId9"/>
    <p:sldId id="1187" r:id="rId10"/>
    <p:sldId id="1188" r:id="rId11"/>
    <p:sldId id="1189" r:id="rId12"/>
    <p:sldId id="1191" r:id="rId13"/>
    <p:sldId id="1263" r:id="rId14"/>
    <p:sldId id="1262" r:id="rId15"/>
    <p:sldId id="1192" r:id="rId16"/>
    <p:sldId id="1193" r:id="rId17"/>
    <p:sldId id="1194" r:id="rId18"/>
    <p:sldId id="1195" r:id="rId19"/>
    <p:sldId id="1196" r:id="rId20"/>
    <p:sldId id="1197" r:id="rId21"/>
    <p:sldId id="1198" r:id="rId22"/>
    <p:sldId id="1199" r:id="rId23"/>
    <p:sldId id="1201" r:id="rId24"/>
    <p:sldId id="1202" r:id="rId25"/>
    <p:sldId id="1264" r:id="rId26"/>
    <p:sldId id="1203" r:id="rId27"/>
    <p:sldId id="1204" r:id="rId28"/>
    <p:sldId id="1205" r:id="rId29"/>
    <p:sldId id="1206" r:id="rId30"/>
    <p:sldId id="1207" r:id="rId31"/>
    <p:sldId id="1208" r:id="rId32"/>
    <p:sldId id="1209" r:id="rId33"/>
    <p:sldId id="1210" r:id="rId34"/>
    <p:sldId id="1211" r:id="rId35"/>
    <p:sldId id="1212" r:id="rId36"/>
    <p:sldId id="1265" r:id="rId37"/>
    <p:sldId id="1213" r:id="rId38"/>
    <p:sldId id="1214" r:id="rId39"/>
    <p:sldId id="1215" r:id="rId40"/>
    <p:sldId id="1216" r:id="rId41"/>
    <p:sldId id="1217" r:id="rId42"/>
    <p:sldId id="1218" r:id="rId43"/>
    <p:sldId id="1219" r:id="rId44"/>
    <p:sldId id="1220" r:id="rId45"/>
    <p:sldId id="1221" r:id="rId46"/>
    <p:sldId id="1266" r:id="rId47"/>
    <p:sldId id="1267" r:id="rId48"/>
    <p:sldId id="1222" r:id="rId49"/>
    <p:sldId id="1223" r:id="rId50"/>
    <p:sldId id="1224" r:id="rId51"/>
    <p:sldId id="1258" r:id="rId52"/>
    <p:sldId id="1228" r:id="rId53"/>
    <p:sldId id="1229" r:id="rId54"/>
    <p:sldId id="1230" r:id="rId55"/>
    <p:sldId id="1268" r:id="rId56"/>
    <p:sldId id="1269" r:id="rId57"/>
    <p:sldId id="1270" r:id="rId58"/>
    <p:sldId id="1231" r:id="rId59"/>
    <p:sldId id="1233" r:id="rId60"/>
    <p:sldId id="1232" r:id="rId61"/>
    <p:sldId id="1271" r:id="rId62"/>
    <p:sldId id="1272" r:id="rId63"/>
    <p:sldId id="1273" r:id="rId64"/>
    <p:sldId id="1274" r:id="rId65"/>
    <p:sldId id="1234" r:id="rId66"/>
    <p:sldId id="1275" r:id="rId67"/>
    <p:sldId id="1276" r:id="rId68"/>
    <p:sldId id="1277" r:id="rId69"/>
    <p:sldId id="1278" r:id="rId70"/>
    <p:sldId id="1279" r:id="rId71"/>
    <p:sldId id="1280" r:id="rId72"/>
    <p:sldId id="1281" r:id="rId73"/>
    <p:sldId id="1282" r:id="rId74"/>
    <p:sldId id="1283" r:id="rId75"/>
    <p:sldId id="1235" r:id="rId76"/>
    <p:sldId id="1236" r:id="rId77"/>
    <p:sldId id="1284" r:id="rId78"/>
    <p:sldId id="1285" r:id="rId79"/>
    <p:sldId id="1286" r:id="rId80"/>
    <p:sldId id="1237" r:id="rId81"/>
    <p:sldId id="1238" r:id="rId82"/>
    <p:sldId id="1287" r:id="rId83"/>
    <p:sldId id="1288" r:id="rId84"/>
    <p:sldId id="1289" r:id="rId85"/>
    <p:sldId id="1290" r:id="rId86"/>
    <p:sldId id="1293" r:id="rId87"/>
    <p:sldId id="1240" r:id="rId88"/>
    <p:sldId id="1242" r:id="rId89"/>
    <p:sldId id="1295" r:id="rId90"/>
    <p:sldId id="1296" r:id="rId91"/>
    <p:sldId id="1297" r:id="rId92"/>
    <p:sldId id="1299" r:id="rId93"/>
    <p:sldId id="1298" r:id="rId94"/>
    <p:sldId id="1294" r:id="rId95"/>
    <p:sldId id="1243" r:id="rId96"/>
    <p:sldId id="1300" r:id="rId97"/>
    <p:sldId id="1301" r:id="rId98"/>
    <p:sldId id="1244" r:id="rId99"/>
    <p:sldId id="1302" r:id="rId100"/>
    <p:sldId id="1246" r:id="rId101"/>
    <p:sldId id="1303" r:id="rId102"/>
    <p:sldId id="1304" r:id="rId103"/>
    <p:sldId id="1305" r:id="rId104"/>
    <p:sldId id="1306" r:id="rId105"/>
    <p:sldId id="1307" r:id="rId106"/>
    <p:sldId id="1319" r:id="rId107"/>
    <p:sldId id="1308" r:id="rId108"/>
    <p:sldId id="1309" r:id="rId109"/>
    <p:sldId id="1326" r:id="rId110"/>
    <p:sldId id="1327" r:id="rId111"/>
    <p:sldId id="1328" r:id="rId112"/>
    <p:sldId id="1310" r:id="rId113"/>
    <p:sldId id="1311" r:id="rId114"/>
    <p:sldId id="1312" r:id="rId115"/>
    <p:sldId id="1313" r:id="rId116"/>
    <p:sldId id="1314" r:id="rId117"/>
    <p:sldId id="1320" r:id="rId118"/>
    <p:sldId id="1321" r:id="rId119"/>
    <p:sldId id="1322" r:id="rId120"/>
    <p:sldId id="1329" r:id="rId121"/>
    <p:sldId id="1330" r:id="rId122"/>
    <p:sldId id="1331" r:id="rId123"/>
    <p:sldId id="1323" r:id="rId124"/>
    <p:sldId id="1324" r:id="rId125"/>
    <p:sldId id="1325" r:id="rId126"/>
    <p:sldId id="1315" r:id="rId127"/>
    <p:sldId id="1316" r:id="rId128"/>
    <p:sldId id="1317" r:id="rId129"/>
    <p:sldId id="1318" r:id="rId130"/>
    <p:sldId id="1332" r:id="rId131"/>
    <p:sldId id="1333" r:id="rId132"/>
    <p:sldId id="1334" r:id="rId133"/>
    <p:sldId id="1336" r:id="rId134"/>
    <p:sldId id="1337" r:id="rId135"/>
    <p:sldId id="1335" r:id="rId136"/>
    <p:sldId id="1338" r:id="rId137"/>
    <p:sldId id="1339" r:id="rId138"/>
    <p:sldId id="1340" r:id="rId139"/>
    <p:sldId id="1341" r:id="rId140"/>
  </p:sldIdLst>
  <p:sldSz cx="9144000" cy="6858000" type="screen4x3"/>
  <p:notesSz cx="6858000" cy="9144000"/>
  <p:custDataLst>
    <p:tags r:id="rId142"/>
  </p:custDataLst>
  <p:defaultTextStyle>
    <a:defPPr>
      <a:defRPr lang="en-GB"/>
    </a:defPPr>
    <a:lvl1pPr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1pPr>
    <a:lvl2pPr marL="742950" indent="-28575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2pPr>
    <a:lvl3pPr marL="11430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3pPr>
    <a:lvl4pPr marL="16002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4pPr>
    <a:lvl5pPr marL="20574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5pPr>
    <a:lvl6pPr marL="2286000" algn="l" defTabSz="457200" rtl="0" eaLnBrk="1" latinLnBrk="0" hangingPunct="1">
      <a:defRPr kern="1200">
        <a:solidFill>
          <a:schemeClr val="bg1"/>
        </a:solidFill>
        <a:latin typeface="Arial" charset="0"/>
        <a:ea typeface="Microsoft YaHei" charset="0"/>
        <a:cs typeface="Microsoft YaHei" charset="0"/>
      </a:defRPr>
    </a:lvl6pPr>
    <a:lvl7pPr marL="2743200" algn="l" defTabSz="457200" rtl="0" eaLnBrk="1" latinLnBrk="0" hangingPunct="1">
      <a:defRPr kern="1200">
        <a:solidFill>
          <a:schemeClr val="bg1"/>
        </a:solidFill>
        <a:latin typeface="Arial" charset="0"/>
        <a:ea typeface="Microsoft YaHei" charset="0"/>
        <a:cs typeface="Microsoft YaHei" charset="0"/>
      </a:defRPr>
    </a:lvl7pPr>
    <a:lvl8pPr marL="3200400" algn="l" defTabSz="457200" rtl="0" eaLnBrk="1" latinLnBrk="0" hangingPunct="1">
      <a:defRPr kern="1200">
        <a:solidFill>
          <a:schemeClr val="bg1"/>
        </a:solidFill>
        <a:latin typeface="Arial" charset="0"/>
        <a:ea typeface="Microsoft YaHei" charset="0"/>
        <a:cs typeface="Microsoft YaHei" charset="0"/>
      </a:defRPr>
    </a:lvl8pPr>
    <a:lvl9pPr marL="3657600" algn="l" defTabSz="457200" rtl="0" eaLnBrk="1" latinLnBrk="0" hangingPunct="1">
      <a:defRPr kern="1200">
        <a:solidFill>
          <a:schemeClr val="bg1"/>
        </a:solidFill>
        <a:latin typeface="Arial" charset="0"/>
        <a:ea typeface="Microsoft YaHei" charset="0"/>
        <a:cs typeface="Microsoft YaHei" charset="0"/>
      </a:defRPr>
    </a:lvl9pPr>
  </p:defaultTextStyle>
  <p:extLst>
    <p:ext uri="{EFAFB233-063F-42B5-8137-9DF3F51BA10A}">
      <p15:sldGuideLst xmlns:p15="http://schemas.microsoft.com/office/powerpoint/2012/main">
        <p15:guide id="1" orient="horz" pos="2160">
          <p15:clr>
            <a:srgbClr val="A4A3A4"/>
          </p15:clr>
        </p15:guide>
        <p15:guide id="2" orient="horz" pos="1152">
          <p15:clr>
            <a:srgbClr val="A4A3A4"/>
          </p15:clr>
        </p15:guide>
        <p15:guide id="3" orient="horz" pos="4080">
          <p15:clr>
            <a:srgbClr val="A4A3A4"/>
          </p15:clr>
        </p15:guide>
        <p15:guide id="4" orient="horz" pos="144">
          <p15:clr>
            <a:srgbClr val="A4A3A4"/>
          </p15:clr>
        </p15:guide>
        <p15:guide id="5" pos="288">
          <p15:clr>
            <a:srgbClr val="A4A3A4"/>
          </p15:clr>
        </p15:guide>
        <p15:guide id="6" pos="2880">
          <p15:clr>
            <a:srgbClr val="A4A3A4"/>
          </p15:clr>
        </p15:guide>
        <p15:guide id="7"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Newman Feinstein" initials="ENF" lastIdx="15" clrIdx="0">
    <p:extLst>
      <p:ext uri="{19B8F6BF-5375-455C-9EA6-DF929625EA0E}">
        <p15:presenceInfo xmlns:p15="http://schemas.microsoft.com/office/powerpoint/2012/main" userId="Ellen Newman Feinste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22" autoAdjust="0"/>
    <p:restoredTop sz="94770"/>
  </p:normalViewPr>
  <p:slideViewPr>
    <p:cSldViewPr showGuides="1">
      <p:cViewPr>
        <p:scale>
          <a:sx n="100" d="100"/>
          <a:sy n="100" d="100"/>
        </p:scale>
        <p:origin x="1144" y="232"/>
      </p:cViewPr>
      <p:guideLst>
        <p:guide orient="horz" pos="2160"/>
        <p:guide orient="horz" pos="1152"/>
        <p:guide orient="horz" pos="4080"/>
        <p:guide orient="horz" pos="144"/>
        <p:guide pos="288"/>
        <p:guide pos="2880"/>
        <p:guide pos="5472"/>
      </p:guideLst>
    </p:cSldViewPr>
  </p:slideViewPr>
  <p:outlineViewPr>
    <p:cViewPr>
      <p:scale>
        <a:sx n="25" d="100"/>
        <a:sy n="25" d="100"/>
      </p:scale>
      <p:origin x="-780" y="-84"/>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63" d="100"/>
          <a:sy n="63" d="100"/>
        </p:scale>
        <p:origin x="-18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gs" Target="tags/tag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Arial"/>
              <a:cs typeface="Arial"/>
            </a:endParaRPr>
          </a:p>
        </p:txBody>
      </p:sp>
      <p:sp>
        <p:nvSpPr>
          <p:cNvPr id="3074" name="Rectangle 2"/>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SzPct val="45000"/>
              <a:buFont typeface="Wingdings" charset="2"/>
              <a:buNone/>
              <a:tabLst>
                <a:tab pos="723900" algn="l"/>
                <a:tab pos="1447800" algn="l"/>
                <a:tab pos="2171700" algn="l"/>
                <a:tab pos="2895600" algn="l"/>
              </a:tabLst>
              <a:defRPr sz="1200" dirty="0">
                <a:solidFill>
                  <a:srgbClr val="000000"/>
                </a:solidFill>
                <a:latin typeface="Arial"/>
                <a:ea typeface="Arial"/>
                <a:cs typeface="+mn-cs"/>
              </a:defRPr>
            </a:lvl1pPr>
          </a:lstStyle>
          <a:p>
            <a:pPr>
              <a:defRPr/>
            </a:pPr>
            <a:endParaRPr lang="en-US"/>
          </a:p>
        </p:txBody>
      </p:sp>
      <p:sp>
        <p:nvSpPr>
          <p:cNvPr id="3075" name="Rectangle 3"/>
          <p:cNvSpPr>
            <a:spLocks noGrp="1" noChangeArrowheads="1"/>
          </p:cNvSpPr>
          <p:nvPr>
            <p:ph type="dt"/>
          </p:nvPr>
        </p:nvSpPr>
        <p:spPr bwMode="auto">
          <a:xfrm>
            <a:off x="3886200" y="0"/>
            <a:ext cx="29702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SzPct val="45000"/>
              <a:buFont typeface="Wingdings" charset="2"/>
              <a:buNone/>
              <a:tabLst>
                <a:tab pos="723900" algn="l"/>
                <a:tab pos="1447800" algn="l"/>
                <a:tab pos="2171700" algn="l"/>
                <a:tab pos="2895600" algn="l"/>
              </a:tabLst>
              <a:defRPr sz="1200" dirty="0">
                <a:solidFill>
                  <a:srgbClr val="000000"/>
                </a:solidFill>
                <a:latin typeface="Arial"/>
                <a:ea typeface="Arial"/>
                <a:cs typeface="+mn-cs"/>
              </a:defRPr>
            </a:lvl1pPr>
          </a:lstStyle>
          <a:p>
            <a:pPr>
              <a:defRPr/>
            </a:pPr>
            <a:endParaRPr lang="en-US"/>
          </a:p>
        </p:txBody>
      </p:sp>
      <p:sp>
        <p:nvSpPr>
          <p:cNvPr id="78853"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p>
      <p:sp>
        <p:nvSpPr>
          <p:cNvPr id="3077"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noProof="0" dirty="0"/>
          </a:p>
        </p:txBody>
      </p:sp>
      <p:sp>
        <p:nvSpPr>
          <p:cNvPr id="3078" name="Rectangle 6"/>
          <p:cNvSpPr>
            <a:spLocks noGrp="1" noChangeArrowheads="1"/>
          </p:cNvSpPr>
          <p:nvPr>
            <p:ph type="ftr"/>
          </p:nvPr>
        </p:nvSpPr>
        <p:spPr bwMode="auto">
          <a:xfrm>
            <a:off x="0" y="8686800"/>
            <a:ext cx="29702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SzPct val="45000"/>
              <a:buFont typeface="Wingdings" charset="2"/>
              <a:buNone/>
              <a:tabLst>
                <a:tab pos="723900" algn="l"/>
                <a:tab pos="1447800" algn="l"/>
                <a:tab pos="2171700" algn="l"/>
                <a:tab pos="2895600" algn="l"/>
              </a:tabLst>
              <a:defRPr sz="1200" dirty="0">
                <a:solidFill>
                  <a:srgbClr val="000000"/>
                </a:solidFill>
                <a:latin typeface="Arial"/>
                <a:ea typeface="Arial"/>
                <a:cs typeface="+mn-cs"/>
              </a:defRPr>
            </a:lvl1pPr>
          </a:lstStyle>
          <a:p>
            <a:pPr>
              <a:defRPr/>
            </a:pPr>
            <a:endParaRPr lang="en-US"/>
          </a:p>
        </p:txBody>
      </p:sp>
      <p:sp>
        <p:nvSpPr>
          <p:cNvPr id="3079" name="Rectangle 7"/>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SzPct val="45000"/>
              <a:buFont typeface="Wingdings" charset="0"/>
              <a:buNone/>
              <a:tabLst>
                <a:tab pos="723900" algn="l"/>
                <a:tab pos="1447800" algn="l"/>
                <a:tab pos="2171700" algn="l"/>
                <a:tab pos="2895600" algn="l"/>
              </a:tabLst>
              <a:defRPr sz="1200">
                <a:solidFill>
                  <a:srgbClr val="000000"/>
                </a:solidFill>
                <a:cs typeface="Arial" charset="0"/>
              </a:defRPr>
            </a:lvl1pPr>
          </a:lstStyle>
          <a:p>
            <a:fld id="{E852361C-AA77-1442-9394-A2ADC5631099}" type="slidenum">
              <a:rPr lang="en-US"/>
              <a:pPr/>
              <a:t>‹#›</a:t>
            </a:fld>
            <a:endParaRPr lang="en-US"/>
          </a:p>
        </p:txBody>
      </p:sp>
    </p:spTree>
    <p:extLst>
      <p:ext uri="{BB962C8B-B14F-4D97-AF65-F5344CB8AC3E}">
        <p14:creationId xmlns:p14="http://schemas.microsoft.com/office/powerpoint/2010/main" val="306905332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Arial"/>
        <a:ea typeface="ＭＳ Ｐゴシック" charset="0"/>
        <a:cs typeface="Arial"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ＭＳ Ｐゴシック" charset="0"/>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88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B7E07ADC-F34E-9A49-A914-6DD7F2FDA935}" type="slidenum">
              <a:rPr lang="en-US" sz="1200">
                <a:solidFill>
                  <a:srgbClr val="000000"/>
                </a:solidFill>
                <a:cs typeface="Arial" charset="0"/>
              </a:rPr>
              <a:pPr algn="r" eaLnBrk="1" hangingPunct="1">
                <a:buSzPct val="45000"/>
                <a:buFont typeface="Wingdings" charset="0"/>
                <a:buNone/>
              </a:pPr>
              <a:t>2</a:t>
            </a:fld>
            <a:endParaRPr lang="en-US" sz="1200">
              <a:solidFill>
                <a:srgbClr val="000000"/>
              </a:solidFill>
              <a:cs typeface="Arial" charset="0"/>
            </a:endParaRPr>
          </a:p>
        </p:txBody>
      </p:sp>
      <p:sp>
        <p:nvSpPr>
          <p:cNvPr id="717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218736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331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3C67D539-D508-5B42-9A4D-3C19EF03637C}" type="slidenum">
              <a:rPr lang="en-US" sz="1200">
                <a:solidFill>
                  <a:srgbClr val="000000"/>
                </a:solidFill>
                <a:cs typeface="Arial" charset="0"/>
              </a:rPr>
              <a:pPr algn="r" eaLnBrk="1" hangingPunct="1">
                <a:buSzPct val="45000"/>
                <a:buFont typeface="Wingdings" charset="0"/>
                <a:buNone/>
              </a:pPr>
              <a:t>12</a:t>
            </a:fld>
            <a:endParaRPr lang="en-US" sz="1200">
              <a:solidFill>
                <a:srgbClr val="000000"/>
              </a:solidFill>
              <a:cs typeface="Arial" charset="0"/>
            </a:endParaRPr>
          </a:p>
        </p:txBody>
      </p:sp>
      <p:sp>
        <p:nvSpPr>
          <p:cNvPr id="2560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560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61115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331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3C67D539-D508-5B42-9A4D-3C19EF03637C}" type="slidenum">
              <a:rPr lang="en-US" sz="1200">
                <a:solidFill>
                  <a:srgbClr val="000000"/>
                </a:solidFill>
                <a:cs typeface="Arial" charset="0"/>
              </a:rPr>
              <a:pPr algn="r" eaLnBrk="1" hangingPunct="1">
                <a:buSzPct val="45000"/>
                <a:buFont typeface="Wingdings" charset="0"/>
                <a:buNone/>
              </a:pPr>
              <a:t>13</a:t>
            </a:fld>
            <a:endParaRPr lang="en-US" sz="1200">
              <a:solidFill>
                <a:srgbClr val="000000"/>
              </a:solidFill>
              <a:cs typeface="Arial" charset="0"/>
            </a:endParaRPr>
          </a:p>
        </p:txBody>
      </p:sp>
      <p:sp>
        <p:nvSpPr>
          <p:cNvPr id="2560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560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12547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331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3C67D539-D508-5B42-9A4D-3C19EF03637C}" type="slidenum">
              <a:rPr lang="en-US" sz="1200">
                <a:solidFill>
                  <a:srgbClr val="000000"/>
                </a:solidFill>
                <a:cs typeface="Arial" charset="0"/>
              </a:rPr>
              <a:pPr algn="r" eaLnBrk="1" hangingPunct="1">
                <a:buSzPct val="45000"/>
                <a:buFont typeface="Wingdings" charset="0"/>
                <a:buNone/>
              </a:pPr>
              <a:t>14</a:t>
            </a:fld>
            <a:endParaRPr lang="en-US" sz="1200">
              <a:solidFill>
                <a:srgbClr val="000000"/>
              </a:solidFill>
              <a:cs typeface="Arial" charset="0"/>
            </a:endParaRPr>
          </a:p>
        </p:txBody>
      </p:sp>
      <p:sp>
        <p:nvSpPr>
          <p:cNvPr id="2560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560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27308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6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AF057EE5-B888-6444-AC26-8CABB7D4797D}" type="slidenum">
              <a:rPr lang="en-US" sz="1200">
                <a:solidFill>
                  <a:srgbClr val="000000"/>
                </a:solidFill>
                <a:cs typeface="Arial" charset="0"/>
              </a:rPr>
              <a:pPr algn="r" eaLnBrk="1" hangingPunct="1">
                <a:buSzPct val="45000"/>
                <a:buFont typeface="Wingdings" charset="0"/>
                <a:buNone/>
              </a:pPr>
              <a:t>15</a:t>
            </a:fld>
            <a:endParaRPr lang="en-US" sz="1200">
              <a:solidFill>
                <a:srgbClr val="000000"/>
              </a:solidFill>
              <a:cs typeface="Arial" charset="0"/>
            </a:endParaRPr>
          </a:p>
        </p:txBody>
      </p:sp>
      <p:sp>
        <p:nvSpPr>
          <p:cNvPr id="2765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58890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741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467C4A2B-9798-B14E-B073-9B3EDA2D2404}" type="slidenum">
              <a:rPr lang="en-US" sz="1200">
                <a:solidFill>
                  <a:srgbClr val="000000"/>
                </a:solidFill>
                <a:cs typeface="Arial" charset="0"/>
              </a:rPr>
              <a:pPr algn="r" eaLnBrk="1" hangingPunct="1">
                <a:buSzPct val="45000"/>
                <a:buFont typeface="Wingdings" charset="0"/>
                <a:buNone/>
              </a:pPr>
              <a:t>16</a:t>
            </a:fld>
            <a:endParaRPr lang="en-US" sz="1200">
              <a:solidFill>
                <a:srgbClr val="000000"/>
              </a:solidFill>
              <a:cs typeface="Arial" charset="0"/>
            </a:endParaRPr>
          </a:p>
        </p:txBody>
      </p:sp>
      <p:sp>
        <p:nvSpPr>
          <p:cNvPr id="2969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86603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945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B9E6DE60-DC75-0448-9995-06F824E3EA38}" type="slidenum">
              <a:rPr lang="en-US" sz="1200">
                <a:solidFill>
                  <a:srgbClr val="000000"/>
                </a:solidFill>
                <a:cs typeface="Arial" charset="0"/>
              </a:rPr>
              <a:pPr algn="r" eaLnBrk="1" hangingPunct="1">
                <a:buSzPct val="45000"/>
                <a:buFont typeface="Wingdings" charset="0"/>
                <a:buNone/>
              </a:pPr>
              <a:t>17</a:t>
            </a:fld>
            <a:endParaRPr lang="en-US" sz="1200">
              <a:solidFill>
                <a:srgbClr val="000000"/>
              </a:solidFill>
              <a:cs typeface="Arial" charset="0"/>
            </a:endParaRPr>
          </a:p>
        </p:txBody>
      </p:sp>
      <p:sp>
        <p:nvSpPr>
          <p:cNvPr id="3174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25570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150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E3F2A2C1-599F-0043-B710-61736CCDD317}" type="slidenum">
              <a:rPr lang="en-US" sz="1200">
                <a:solidFill>
                  <a:srgbClr val="000000"/>
                </a:solidFill>
                <a:cs typeface="Arial" charset="0"/>
              </a:rPr>
              <a:pPr algn="r" eaLnBrk="1" hangingPunct="1">
                <a:buSzPct val="45000"/>
                <a:buFont typeface="Wingdings" charset="0"/>
                <a:buNone/>
              </a:pPr>
              <a:t>18</a:t>
            </a:fld>
            <a:endParaRPr lang="en-US" sz="1200">
              <a:solidFill>
                <a:srgbClr val="000000"/>
              </a:solidFill>
              <a:cs typeface="Arial" charset="0"/>
            </a:endParaRPr>
          </a:p>
        </p:txBody>
      </p:sp>
      <p:sp>
        <p:nvSpPr>
          <p:cNvPr id="3379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210452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355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8C25C1AF-FB5F-4E41-AC36-92AAAB604E50}" type="slidenum">
              <a:rPr lang="en-US" sz="1200">
                <a:solidFill>
                  <a:srgbClr val="000000"/>
                </a:solidFill>
                <a:cs typeface="Arial" charset="0"/>
              </a:rPr>
              <a:pPr algn="r" eaLnBrk="1" hangingPunct="1">
                <a:buSzPct val="45000"/>
                <a:buFont typeface="Wingdings" charset="0"/>
                <a:buNone/>
              </a:pPr>
              <a:t>19</a:t>
            </a:fld>
            <a:endParaRPr lang="en-US" sz="1200">
              <a:solidFill>
                <a:srgbClr val="000000"/>
              </a:solidFill>
              <a:cs typeface="Arial" charset="0"/>
            </a:endParaRPr>
          </a:p>
        </p:txBody>
      </p:sp>
      <p:sp>
        <p:nvSpPr>
          <p:cNvPr id="3584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584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44396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0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58C810F6-2C61-1743-AED8-0EE9BA878F8A}" type="slidenum">
              <a:rPr lang="en-US" sz="1200">
                <a:solidFill>
                  <a:srgbClr val="000000"/>
                </a:solidFill>
                <a:cs typeface="Arial" charset="0"/>
              </a:rPr>
              <a:pPr algn="r" eaLnBrk="1" hangingPunct="1">
                <a:buSzPct val="45000"/>
                <a:buFont typeface="Wingdings" charset="0"/>
                <a:buNone/>
              </a:pPr>
              <a:t>20</a:t>
            </a:fld>
            <a:endParaRPr lang="en-US" sz="1200">
              <a:solidFill>
                <a:srgbClr val="000000"/>
              </a:solidFill>
              <a:cs typeface="Arial" charset="0"/>
            </a:endParaRPr>
          </a:p>
        </p:txBody>
      </p:sp>
      <p:sp>
        <p:nvSpPr>
          <p:cNvPr id="3789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789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038192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765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D5BBA3AD-C5EC-644E-934B-4B43653B35A1}" type="slidenum">
              <a:rPr lang="en-US" sz="1200">
                <a:solidFill>
                  <a:srgbClr val="000000"/>
                </a:solidFill>
                <a:cs typeface="Arial" charset="0"/>
              </a:rPr>
              <a:pPr algn="r" eaLnBrk="1" hangingPunct="1">
                <a:buSzPct val="45000"/>
                <a:buFont typeface="Wingdings" charset="0"/>
                <a:buNone/>
              </a:pPr>
              <a:t>21</a:t>
            </a:fld>
            <a:endParaRPr lang="en-US" sz="1200">
              <a:solidFill>
                <a:srgbClr val="000000"/>
              </a:solidFill>
              <a:cs typeface="Arial" charset="0"/>
            </a:endParaRPr>
          </a:p>
        </p:txBody>
      </p:sp>
      <p:sp>
        <p:nvSpPr>
          <p:cNvPr id="3993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994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71406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693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646D6E5B-3DBB-C941-A3CE-19685AE53D32}" type="slidenum">
              <a:rPr lang="en-US" sz="1200">
                <a:solidFill>
                  <a:srgbClr val="000000"/>
                </a:solidFill>
                <a:cs typeface="Arial" charset="0"/>
              </a:rPr>
              <a:pPr algn="r" eaLnBrk="1" hangingPunct="1">
                <a:buSzPct val="45000"/>
                <a:buFont typeface="Wingdings" charset="0"/>
                <a:buNone/>
              </a:pPr>
              <a:t>3</a:t>
            </a:fld>
            <a:endParaRPr lang="en-US" sz="1200">
              <a:solidFill>
                <a:srgbClr val="000000"/>
              </a:solidFill>
              <a:cs typeface="Arial" charset="0"/>
            </a:endParaRPr>
          </a:p>
        </p:txBody>
      </p:sp>
      <p:sp>
        <p:nvSpPr>
          <p:cNvPr id="921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530737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969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2399038C-455B-CE43-8AA9-ECC18321E50E}" type="slidenum">
              <a:rPr lang="en-US" sz="1200">
                <a:solidFill>
                  <a:srgbClr val="000000"/>
                </a:solidFill>
                <a:cs typeface="Arial" charset="0"/>
              </a:rPr>
              <a:pPr algn="r" eaLnBrk="1" hangingPunct="1">
                <a:buSzPct val="45000"/>
                <a:buFont typeface="Wingdings" charset="0"/>
                <a:buNone/>
              </a:pPr>
              <a:t>22</a:t>
            </a:fld>
            <a:endParaRPr lang="en-US" sz="1200">
              <a:solidFill>
                <a:srgbClr val="000000"/>
              </a:solidFill>
              <a:cs typeface="Arial" charset="0"/>
            </a:endParaRPr>
          </a:p>
        </p:txBody>
      </p:sp>
      <p:sp>
        <p:nvSpPr>
          <p:cNvPr id="4198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529429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379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2829F998-F730-0240-AE91-9E3E044F2108}" type="slidenum">
              <a:rPr lang="en-US" sz="1200">
                <a:solidFill>
                  <a:srgbClr val="000000"/>
                </a:solidFill>
                <a:cs typeface="Arial" charset="0"/>
              </a:rPr>
              <a:pPr algn="r" eaLnBrk="1" hangingPunct="1">
                <a:buSzPct val="45000"/>
                <a:buFont typeface="Wingdings" charset="0"/>
                <a:buNone/>
              </a:pPr>
              <a:t>23</a:t>
            </a:fld>
            <a:endParaRPr lang="en-US" sz="1200">
              <a:solidFill>
                <a:srgbClr val="000000"/>
              </a:solidFill>
              <a:cs typeface="Arial" charset="0"/>
            </a:endParaRPr>
          </a:p>
        </p:txBody>
      </p:sp>
      <p:sp>
        <p:nvSpPr>
          <p:cNvPr id="4608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608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53357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4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31B58333-70AB-3D49-BB22-87D960450493}" type="slidenum">
              <a:rPr lang="en-US" sz="1200">
                <a:solidFill>
                  <a:srgbClr val="000000"/>
                </a:solidFill>
                <a:cs typeface="Arial" charset="0"/>
              </a:rPr>
              <a:pPr algn="r" eaLnBrk="1" hangingPunct="1">
                <a:buSzPct val="45000"/>
                <a:buFont typeface="Wingdings" charset="0"/>
                <a:buNone/>
              </a:pPr>
              <a:t>24</a:t>
            </a:fld>
            <a:endParaRPr lang="en-US" sz="1200">
              <a:solidFill>
                <a:srgbClr val="000000"/>
              </a:solidFill>
              <a:cs typeface="Arial" charset="0"/>
            </a:endParaRPr>
          </a:p>
        </p:txBody>
      </p:sp>
      <p:sp>
        <p:nvSpPr>
          <p:cNvPr id="4813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813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693792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789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90A8BB53-39E8-9444-9054-A53298561873}" type="slidenum">
              <a:rPr lang="en-US" sz="1200">
                <a:solidFill>
                  <a:srgbClr val="000000"/>
                </a:solidFill>
                <a:cs typeface="Arial" charset="0"/>
              </a:rPr>
              <a:pPr algn="r" eaLnBrk="1" hangingPunct="1">
                <a:buSzPct val="45000"/>
                <a:buFont typeface="Wingdings" charset="0"/>
                <a:buNone/>
              </a:pPr>
              <a:t>26</a:t>
            </a:fld>
            <a:endParaRPr lang="en-US" sz="1200">
              <a:solidFill>
                <a:srgbClr val="000000"/>
              </a:solidFill>
              <a:cs typeface="Arial" charset="0"/>
            </a:endParaRPr>
          </a:p>
        </p:txBody>
      </p:sp>
      <p:sp>
        <p:nvSpPr>
          <p:cNvPr id="5017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018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72154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993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2D4C248D-8661-7342-8D01-FF943869CE72}" type="slidenum">
              <a:rPr lang="en-US" sz="1200">
                <a:solidFill>
                  <a:srgbClr val="000000"/>
                </a:solidFill>
                <a:cs typeface="Arial" charset="0"/>
              </a:rPr>
              <a:pPr algn="r" eaLnBrk="1" hangingPunct="1">
                <a:buSzPct val="45000"/>
                <a:buFont typeface="Wingdings" charset="0"/>
                <a:buNone/>
              </a:pPr>
              <a:t>27</a:t>
            </a:fld>
            <a:endParaRPr lang="en-US" sz="1200">
              <a:solidFill>
                <a:srgbClr val="000000"/>
              </a:solidFill>
              <a:cs typeface="Arial" charset="0"/>
            </a:endParaRPr>
          </a:p>
        </p:txBody>
      </p:sp>
      <p:sp>
        <p:nvSpPr>
          <p:cNvPr id="5222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729312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198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B5687C73-CDC2-9240-9364-B13B2CA3F7E2}" type="slidenum">
              <a:rPr lang="en-US" sz="1200">
                <a:solidFill>
                  <a:srgbClr val="000000"/>
                </a:solidFill>
                <a:cs typeface="Arial" charset="0"/>
              </a:rPr>
              <a:pPr algn="r" eaLnBrk="1" hangingPunct="1">
                <a:buSzPct val="45000"/>
                <a:buFont typeface="Wingdings" charset="0"/>
                <a:buNone/>
              </a:pPr>
              <a:t>28</a:t>
            </a:fld>
            <a:endParaRPr lang="en-US" sz="1200">
              <a:solidFill>
                <a:srgbClr val="000000"/>
              </a:solidFill>
              <a:cs typeface="Arial" charset="0"/>
            </a:endParaRPr>
          </a:p>
        </p:txBody>
      </p:sp>
      <p:sp>
        <p:nvSpPr>
          <p:cNvPr id="5427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816733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403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201CB72C-3915-9B42-B284-F375CEDC0F68}" type="slidenum">
              <a:rPr lang="en-US" sz="1200">
                <a:solidFill>
                  <a:srgbClr val="000000"/>
                </a:solidFill>
                <a:cs typeface="Arial" charset="0"/>
              </a:rPr>
              <a:pPr algn="r" eaLnBrk="1" hangingPunct="1">
                <a:buSzPct val="45000"/>
                <a:buFont typeface="Wingdings" charset="0"/>
                <a:buNone/>
              </a:pPr>
              <a:t>29</a:t>
            </a:fld>
            <a:endParaRPr lang="en-US" sz="1200">
              <a:solidFill>
                <a:srgbClr val="000000"/>
              </a:solidFill>
              <a:cs typeface="Arial" charset="0"/>
            </a:endParaRPr>
          </a:p>
        </p:txBody>
      </p:sp>
      <p:sp>
        <p:nvSpPr>
          <p:cNvPr id="5632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16396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08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97E33EE5-7A35-6940-8669-5BE87D5D0CE7}" type="slidenum">
              <a:rPr lang="en-US" sz="1200">
                <a:solidFill>
                  <a:srgbClr val="000000"/>
                </a:solidFill>
                <a:cs typeface="Arial" charset="0"/>
              </a:rPr>
              <a:pPr algn="r" eaLnBrk="1" hangingPunct="1">
                <a:buSzPct val="45000"/>
                <a:buFont typeface="Wingdings" charset="0"/>
                <a:buNone/>
              </a:pPr>
              <a:t>30</a:t>
            </a:fld>
            <a:endParaRPr lang="en-US" sz="1200">
              <a:solidFill>
                <a:srgbClr val="000000"/>
              </a:solidFill>
              <a:cs typeface="Arial" charset="0"/>
            </a:endParaRPr>
          </a:p>
        </p:txBody>
      </p:sp>
      <p:sp>
        <p:nvSpPr>
          <p:cNvPr id="5837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829001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813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B3E30C70-DB47-C041-AEAF-3FA52CFE089D}" type="slidenum">
              <a:rPr lang="en-US" sz="1200">
                <a:solidFill>
                  <a:srgbClr val="000000"/>
                </a:solidFill>
                <a:cs typeface="Arial" charset="0"/>
              </a:rPr>
              <a:pPr algn="r" eaLnBrk="1" hangingPunct="1">
                <a:buSzPct val="45000"/>
                <a:buFont typeface="Wingdings" charset="0"/>
                <a:buNone/>
              </a:pPr>
              <a:t>31</a:t>
            </a:fld>
            <a:endParaRPr lang="en-US" sz="1200">
              <a:solidFill>
                <a:srgbClr val="000000"/>
              </a:solidFill>
              <a:cs typeface="Arial" charset="0"/>
            </a:endParaRPr>
          </a:p>
        </p:txBody>
      </p:sp>
      <p:sp>
        <p:nvSpPr>
          <p:cNvPr id="6041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591189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017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47D3DA08-081C-9446-AEC7-759A429C8ABE}" type="slidenum">
              <a:rPr lang="en-US" sz="1200">
                <a:solidFill>
                  <a:srgbClr val="000000"/>
                </a:solidFill>
                <a:cs typeface="Arial" charset="0"/>
              </a:rPr>
              <a:pPr algn="r" eaLnBrk="1" hangingPunct="1">
                <a:buSzPct val="45000"/>
                <a:buFont typeface="Wingdings" charset="0"/>
                <a:buNone/>
              </a:pPr>
              <a:t>32</a:t>
            </a:fld>
            <a:endParaRPr lang="en-US" sz="1200">
              <a:solidFill>
                <a:srgbClr val="000000"/>
              </a:solidFill>
              <a:cs typeface="Arial" charset="0"/>
            </a:endParaRPr>
          </a:p>
        </p:txBody>
      </p:sp>
      <p:sp>
        <p:nvSpPr>
          <p:cNvPr id="6246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68152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897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06CA785D-C4BC-4141-99DA-9162DDCE3026}" type="slidenum">
              <a:rPr lang="en-US" sz="1200">
                <a:solidFill>
                  <a:srgbClr val="000000"/>
                </a:solidFill>
                <a:cs typeface="Arial" charset="0"/>
              </a:rPr>
              <a:pPr algn="r" eaLnBrk="1" hangingPunct="1">
                <a:buSzPct val="45000"/>
                <a:buFont typeface="Wingdings" charset="0"/>
                <a:buNone/>
              </a:pPr>
              <a:t>4</a:t>
            </a:fld>
            <a:endParaRPr lang="en-US" sz="1200">
              <a:solidFill>
                <a:srgbClr val="000000"/>
              </a:solidFill>
              <a:cs typeface="Arial" charset="0"/>
            </a:endParaRPr>
          </a:p>
        </p:txBody>
      </p:sp>
      <p:sp>
        <p:nvSpPr>
          <p:cNvPr id="1126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1268"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313393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222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AC33DB7E-62FA-CB4F-9CD8-F47A67FC8012}" type="slidenum">
              <a:rPr lang="en-US" sz="1200">
                <a:solidFill>
                  <a:srgbClr val="000000"/>
                </a:solidFill>
                <a:cs typeface="Arial" charset="0"/>
              </a:rPr>
              <a:pPr algn="r" eaLnBrk="1" hangingPunct="1">
                <a:buSzPct val="45000"/>
                <a:buFont typeface="Wingdings" charset="0"/>
                <a:buNone/>
              </a:pPr>
              <a:t>33</a:t>
            </a:fld>
            <a:endParaRPr lang="en-US" sz="1200">
              <a:solidFill>
                <a:srgbClr val="000000"/>
              </a:solidFill>
              <a:cs typeface="Arial" charset="0"/>
            </a:endParaRPr>
          </a:p>
        </p:txBody>
      </p:sp>
      <p:sp>
        <p:nvSpPr>
          <p:cNvPr id="6451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563048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427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A8EFC03D-8CEC-8541-9783-B6816C6ED389}" type="slidenum">
              <a:rPr lang="en-US" sz="1200">
                <a:solidFill>
                  <a:srgbClr val="000000"/>
                </a:solidFill>
                <a:cs typeface="Arial" charset="0"/>
              </a:rPr>
              <a:pPr algn="r" eaLnBrk="1" hangingPunct="1">
                <a:buSzPct val="45000"/>
                <a:buFont typeface="Wingdings" charset="0"/>
                <a:buNone/>
              </a:pPr>
              <a:t>34</a:t>
            </a:fld>
            <a:endParaRPr lang="en-US" sz="1200">
              <a:solidFill>
                <a:srgbClr val="000000"/>
              </a:solidFill>
              <a:cs typeface="Arial" charset="0"/>
            </a:endParaRPr>
          </a:p>
        </p:txBody>
      </p:sp>
      <p:sp>
        <p:nvSpPr>
          <p:cNvPr id="6656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364270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2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1616B729-8A1E-514A-BE6B-1CEEC23BE32F}" type="slidenum">
              <a:rPr lang="en-US" sz="1200">
                <a:solidFill>
                  <a:srgbClr val="000000"/>
                </a:solidFill>
                <a:cs typeface="Arial" charset="0"/>
              </a:rPr>
              <a:pPr algn="r" eaLnBrk="1" hangingPunct="1">
                <a:buSzPct val="45000"/>
                <a:buFont typeface="Wingdings" charset="0"/>
                <a:buNone/>
              </a:pPr>
              <a:t>35</a:t>
            </a:fld>
            <a:endParaRPr lang="en-US" sz="1200">
              <a:solidFill>
                <a:srgbClr val="000000"/>
              </a:solidFill>
              <a:cs typeface="Arial" charset="0"/>
            </a:endParaRPr>
          </a:p>
        </p:txBody>
      </p:sp>
      <p:sp>
        <p:nvSpPr>
          <p:cNvPr id="6861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861765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837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B2809F30-9DDB-9745-94AB-C7AC208853EF}" type="slidenum">
              <a:rPr lang="en-US" sz="1200">
                <a:solidFill>
                  <a:srgbClr val="000000"/>
                </a:solidFill>
                <a:cs typeface="Arial" charset="0"/>
              </a:rPr>
              <a:pPr algn="r" eaLnBrk="1" hangingPunct="1">
                <a:buSzPct val="45000"/>
                <a:buFont typeface="Wingdings" charset="0"/>
                <a:buNone/>
              </a:pPr>
              <a:t>37</a:t>
            </a:fld>
            <a:endParaRPr lang="en-US" sz="1200">
              <a:solidFill>
                <a:srgbClr val="000000"/>
              </a:solidFill>
              <a:cs typeface="Arial" charset="0"/>
            </a:endParaRPr>
          </a:p>
        </p:txBody>
      </p:sp>
      <p:sp>
        <p:nvSpPr>
          <p:cNvPr id="7065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066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130174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041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EE8BCAA6-7920-F14C-9824-93F3ABF39F4E}" type="slidenum">
              <a:rPr lang="en-US" sz="1200">
                <a:solidFill>
                  <a:srgbClr val="000000"/>
                </a:solidFill>
                <a:cs typeface="Arial" charset="0"/>
              </a:rPr>
              <a:pPr algn="r" eaLnBrk="1" hangingPunct="1">
                <a:buSzPct val="45000"/>
                <a:buFont typeface="Wingdings" charset="0"/>
                <a:buNone/>
              </a:pPr>
              <a:t>38</a:t>
            </a:fld>
            <a:endParaRPr lang="en-US" sz="1200">
              <a:solidFill>
                <a:srgbClr val="000000"/>
              </a:solidFill>
              <a:cs typeface="Arial" charset="0"/>
            </a:endParaRPr>
          </a:p>
        </p:txBody>
      </p:sp>
      <p:sp>
        <p:nvSpPr>
          <p:cNvPr id="7270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702344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246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5752D521-AD43-CA4C-9E79-28CD2FE60A11}" type="slidenum">
              <a:rPr lang="en-US" sz="1200">
                <a:solidFill>
                  <a:srgbClr val="000000"/>
                </a:solidFill>
                <a:cs typeface="Arial" charset="0"/>
              </a:rPr>
              <a:pPr algn="r" eaLnBrk="1" hangingPunct="1">
                <a:buSzPct val="45000"/>
                <a:buFont typeface="Wingdings" charset="0"/>
                <a:buNone/>
              </a:pPr>
              <a:t>39</a:t>
            </a:fld>
            <a:endParaRPr lang="en-US" sz="1200">
              <a:solidFill>
                <a:srgbClr val="000000"/>
              </a:solidFill>
              <a:cs typeface="Arial" charset="0"/>
            </a:endParaRPr>
          </a:p>
        </p:txBody>
      </p:sp>
      <p:sp>
        <p:nvSpPr>
          <p:cNvPr id="7475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356485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451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B8EA2409-6850-224D-9304-9F501882570D}" type="slidenum">
              <a:rPr lang="en-US" sz="1200">
                <a:solidFill>
                  <a:srgbClr val="000000"/>
                </a:solidFill>
                <a:cs typeface="Arial" charset="0"/>
              </a:rPr>
              <a:pPr algn="r" eaLnBrk="1" hangingPunct="1">
                <a:buSzPct val="45000"/>
                <a:buFont typeface="Wingdings" charset="0"/>
                <a:buNone/>
              </a:pPr>
              <a:t>40</a:t>
            </a:fld>
            <a:endParaRPr lang="en-US" sz="1200">
              <a:solidFill>
                <a:srgbClr val="000000"/>
              </a:solidFill>
              <a:cs typeface="Arial" charset="0"/>
            </a:endParaRPr>
          </a:p>
        </p:txBody>
      </p:sp>
      <p:sp>
        <p:nvSpPr>
          <p:cNvPr id="7680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73843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6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6CE79447-11FE-1241-8191-9D98568AB5AB}" type="slidenum">
              <a:rPr lang="en-US" sz="1200">
                <a:solidFill>
                  <a:srgbClr val="000000"/>
                </a:solidFill>
                <a:cs typeface="Arial" charset="0"/>
              </a:rPr>
              <a:pPr algn="r" eaLnBrk="1" hangingPunct="1">
                <a:buSzPct val="45000"/>
                <a:buFont typeface="Wingdings" charset="0"/>
                <a:buNone/>
              </a:pPr>
              <a:t>41</a:t>
            </a:fld>
            <a:endParaRPr lang="en-US" sz="1200">
              <a:solidFill>
                <a:srgbClr val="000000"/>
              </a:solidFill>
              <a:cs typeface="Arial" charset="0"/>
            </a:endParaRPr>
          </a:p>
        </p:txBody>
      </p:sp>
      <p:sp>
        <p:nvSpPr>
          <p:cNvPr id="7885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8852" name="Text Box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91506" tIns="45576" rIns="91506" bIns="45576"/>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ndParaRPr>
          </a:p>
        </p:txBody>
      </p:sp>
    </p:spTree>
    <p:extLst>
      <p:ext uri="{BB962C8B-B14F-4D97-AF65-F5344CB8AC3E}">
        <p14:creationId xmlns:p14="http://schemas.microsoft.com/office/powerpoint/2010/main" val="2559480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861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C7B40559-2BD9-E840-8FE8-F91B213645CD}" type="slidenum">
              <a:rPr lang="en-US" sz="1200">
                <a:solidFill>
                  <a:srgbClr val="000000"/>
                </a:solidFill>
                <a:cs typeface="Arial" charset="0"/>
              </a:rPr>
              <a:pPr algn="r" eaLnBrk="1" hangingPunct="1">
                <a:buSzPct val="45000"/>
                <a:buFont typeface="Wingdings" charset="0"/>
                <a:buNone/>
              </a:pPr>
              <a:t>42</a:t>
            </a:fld>
            <a:endParaRPr lang="en-US" sz="1200">
              <a:solidFill>
                <a:srgbClr val="000000"/>
              </a:solidFill>
              <a:cs typeface="Arial" charset="0"/>
            </a:endParaRPr>
          </a:p>
        </p:txBody>
      </p:sp>
      <p:sp>
        <p:nvSpPr>
          <p:cNvPr id="8089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8090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510741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065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A6DBE317-FB09-E543-9C3B-31927B67CB42}" type="slidenum">
              <a:rPr lang="en-US" sz="1200">
                <a:solidFill>
                  <a:srgbClr val="000000"/>
                </a:solidFill>
                <a:cs typeface="Arial" charset="0"/>
              </a:rPr>
              <a:pPr algn="r" eaLnBrk="1" hangingPunct="1">
                <a:buSzPct val="45000"/>
                <a:buFont typeface="Wingdings" charset="0"/>
                <a:buNone/>
              </a:pPr>
              <a:t>43</a:t>
            </a:fld>
            <a:endParaRPr lang="en-US" sz="1200">
              <a:solidFill>
                <a:srgbClr val="000000"/>
              </a:solidFill>
              <a:cs typeface="Arial" charset="0"/>
            </a:endParaRPr>
          </a:p>
        </p:txBody>
      </p:sp>
      <p:sp>
        <p:nvSpPr>
          <p:cNvPr id="8294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82948"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22700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102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7462CB51-7A4F-4A45-905E-DCB26067A88D}" type="slidenum">
              <a:rPr lang="en-US" sz="1200">
                <a:solidFill>
                  <a:srgbClr val="000000"/>
                </a:solidFill>
                <a:cs typeface="Arial" charset="0"/>
              </a:rPr>
              <a:pPr algn="r" eaLnBrk="1" hangingPunct="1">
                <a:buSzPct val="45000"/>
                <a:buFont typeface="Wingdings" charset="0"/>
                <a:buNone/>
              </a:pPr>
              <a:t>5</a:t>
            </a:fld>
            <a:endParaRPr lang="en-US" sz="1200">
              <a:solidFill>
                <a:srgbClr val="000000"/>
              </a:solidFill>
              <a:cs typeface="Arial" charset="0"/>
            </a:endParaRPr>
          </a:p>
        </p:txBody>
      </p:sp>
      <p:sp>
        <p:nvSpPr>
          <p:cNvPr id="1331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080789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270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7A503A08-1F3D-7849-A85E-7EE7E039F1E6}" type="slidenum">
              <a:rPr lang="en-US" sz="1200">
                <a:solidFill>
                  <a:srgbClr val="000000"/>
                </a:solidFill>
                <a:cs typeface="Arial" charset="0"/>
              </a:rPr>
              <a:pPr algn="r" eaLnBrk="1" hangingPunct="1">
                <a:buSzPct val="45000"/>
                <a:buFont typeface="Wingdings" charset="0"/>
                <a:buNone/>
              </a:pPr>
              <a:t>44</a:t>
            </a:fld>
            <a:endParaRPr lang="en-US" sz="1200">
              <a:solidFill>
                <a:srgbClr val="000000"/>
              </a:solidFill>
              <a:cs typeface="Arial" charset="0"/>
            </a:endParaRPr>
          </a:p>
        </p:txBody>
      </p:sp>
      <p:sp>
        <p:nvSpPr>
          <p:cNvPr id="8499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8499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050632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475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A8577121-4F3A-494B-8A7A-BBA7F2508367}" type="slidenum">
              <a:rPr lang="en-US" sz="1200">
                <a:solidFill>
                  <a:srgbClr val="000000"/>
                </a:solidFill>
                <a:cs typeface="Arial" charset="0"/>
              </a:rPr>
              <a:pPr algn="r" eaLnBrk="1" hangingPunct="1">
                <a:buSzPct val="45000"/>
                <a:buFont typeface="Wingdings" charset="0"/>
                <a:buNone/>
              </a:pPr>
              <a:t>45</a:t>
            </a:fld>
            <a:endParaRPr lang="en-US" sz="1200">
              <a:solidFill>
                <a:srgbClr val="000000"/>
              </a:solidFill>
              <a:cs typeface="Arial" charset="0"/>
            </a:endParaRPr>
          </a:p>
        </p:txBody>
      </p:sp>
      <p:sp>
        <p:nvSpPr>
          <p:cNvPr id="8704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8704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900782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0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222F28EA-C116-B345-A4AE-AB7F76D8F6D5}" type="slidenum">
              <a:rPr lang="en-US" sz="1200">
                <a:solidFill>
                  <a:srgbClr val="000000"/>
                </a:solidFill>
                <a:cs typeface="Arial" charset="0"/>
              </a:rPr>
              <a:pPr algn="r" eaLnBrk="1" hangingPunct="1">
                <a:buSzPct val="45000"/>
                <a:buFont typeface="Wingdings" charset="0"/>
                <a:buNone/>
              </a:pPr>
              <a:t>48</a:t>
            </a:fld>
            <a:endParaRPr lang="en-US" sz="1200">
              <a:solidFill>
                <a:srgbClr val="000000"/>
              </a:solidFill>
              <a:cs typeface="Arial" charset="0"/>
            </a:endParaRPr>
          </a:p>
        </p:txBody>
      </p:sp>
      <p:sp>
        <p:nvSpPr>
          <p:cNvPr id="8909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8909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41463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885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53A08704-6A65-A44C-8FD3-DD5EA82098CF}" type="slidenum">
              <a:rPr lang="en-US" sz="1200">
                <a:solidFill>
                  <a:srgbClr val="000000"/>
                </a:solidFill>
                <a:cs typeface="Arial" charset="0"/>
              </a:rPr>
              <a:pPr algn="r" eaLnBrk="1" hangingPunct="1">
                <a:buSzPct val="45000"/>
                <a:buFont typeface="Wingdings" charset="0"/>
                <a:buNone/>
              </a:pPr>
              <a:t>49</a:t>
            </a:fld>
            <a:endParaRPr lang="en-US" sz="1200">
              <a:solidFill>
                <a:srgbClr val="000000"/>
              </a:solidFill>
              <a:cs typeface="Arial" charset="0"/>
            </a:endParaRPr>
          </a:p>
        </p:txBody>
      </p:sp>
      <p:sp>
        <p:nvSpPr>
          <p:cNvPr id="9113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9114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540209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089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EE08F68B-C464-8246-A096-EC9D65710DCE}" type="slidenum">
              <a:rPr lang="en-US" sz="1200">
                <a:solidFill>
                  <a:srgbClr val="000000"/>
                </a:solidFill>
                <a:cs typeface="Arial" charset="0"/>
              </a:rPr>
              <a:pPr algn="r" eaLnBrk="1" hangingPunct="1">
                <a:buSzPct val="45000"/>
                <a:buFont typeface="Wingdings" charset="0"/>
                <a:buNone/>
              </a:pPr>
              <a:t>50</a:t>
            </a:fld>
            <a:endParaRPr lang="en-US" sz="1200">
              <a:solidFill>
                <a:srgbClr val="000000"/>
              </a:solidFill>
              <a:cs typeface="Arial" charset="0"/>
            </a:endParaRPr>
          </a:p>
        </p:txBody>
      </p:sp>
      <p:sp>
        <p:nvSpPr>
          <p:cNvPr id="9318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93188"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246295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294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99AE9719-3BA9-C949-B723-C4F86819701D}" type="slidenum">
              <a:rPr lang="en-US" sz="1200">
                <a:solidFill>
                  <a:srgbClr val="000000"/>
                </a:solidFill>
                <a:cs typeface="Arial" charset="0"/>
              </a:rPr>
              <a:pPr algn="r" eaLnBrk="1" hangingPunct="1">
                <a:buSzPct val="45000"/>
                <a:buFont typeface="Wingdings" charset="0"/>
                <a:buNone/>
              </a:pPr>
              <a:t>51</a:t>
            </a:fld>
            <a:endParaRPr lang="en-US" sz="1200">
              <a:solidFill>
                <a:srgbClr val="000000"/>
              </a:solidFill>
              <a:cs typeface="Arial" charset="0"/>
            </a:endParaRPr>
          </a:p>
        </p:txBody>
      </p:sp>
      <p:sp>
        <p:nvSpPr>
          <p:cNvPr id="9523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9523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2176516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909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6A49F33A-5E4E-2D4D-9845-B26C7402CAA0}" type="slidenum">
              <a:rPr lang="en-US" sz="1200">
                <a:solidFill>
                  <a:srgbClr val="000000"/>
                </a:solidFill>
                <a:cs typeface="Arial" charset="0"/>
              </a:rPr>
              <a:pPr algn="r" eaLnBrk="1" hangingPunct="1">
                <a:buSzPct val="45000"/>
                <a:buFont typeface="Wingdings" charset="0"/>
                <a:buNone/>
              </a:pPr>
              <a:t>52</a:t>
            </a:fld>
            <a:endParaRPr lang="en-US" sz="1200">
              <a:solidFill>
                <a:srgbClr val="000000"/>
              </a:solidFill>
              <a:cs typeface="Arial" charset="0"/>
            </a:endParaRPr>
          </a:p>
        </p:txBody>
      </p:sp>
      <p:sp>
        <p:nvSpPr>
          <p:cNvPr id="10137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138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836036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113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7F2DD2A7-1270-F048-ACB2-9702BCEA0186}" type="slidenum">
              <a:rPr lang="en-US" sz="1200">
                <a:solidFill>
                  <a:srgbClr val="000000"/>
                </a:solidFill>
                <a:cs typeface="Arial" charset="0"/>
              </a:rPr>
              <a:pPr algn="r" eaLnBrk="1" hangingPunct="1">
                <a:buSzPct val="45000"/>
                <a:buFont typeface="Wingdings" charset="0"/>
                <a:buNone/>
              </a:pPr>
              <a:t>53</a:t>
            </a:fld>
            <a:endParaRPr lang="en-US" sz="1200">
              <a:solidFill>
                <a:srgbClr val="000000"/>
              </a:solidFill>
              <a:cs typeface="Arial" charset="0"/>
            </a:endParaRPr>
          </a:p>
        </p:txBody>
      </p:sp>
      <p:sp>
        <p:nvSpPr>
          <p:cNvPr id="10342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3428"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191311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318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5C65A0CC-11A0-C047-8678-67E8EC7DF8D9}" type="slidenum">
              <a:rPr lang="en-US" sz="1200">
                <a:solidFill>
                  <a:srgbClr val="000000"/>
                </a:solidFill>
                <a:cs typeface="Arial" charset="0"/>
              </a:rPr>
              <a:pPr algn="r" eaLnBrk="1" hangingPunct="1">
                <a:buSzPct val="45000"/>
                <a:buFont typeface="Wingdings" charset="0"/>
                <a:buNone/>
              </a:pPr>
              <a:t>54</a:t>
            </a:fld>
            <a:endParaRPr lang="en-US" sz="1200">
              <a:solidFill>
                <a:srgbClr val="000000"/>
              </a:solidFill>
              <a:cs typeface="Arial" charset="0"/>
            </a:endParaRPr>
          </a:p>
        </p:txBody>
      </p:sp>
      <p:sp>
        <p:nvSpPr>
          <p:cNvPr id="10547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547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177174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318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5C65A0CC-11A0-C047-8678-67E8EC7DF8D9}" type="slidenum">
              <a:rPr lang="en-US" sz="1200">
                <a:solidFill>
                  <a:srgbClr val="000000"/>
                </a:solidFill>
                <a:cs typeface="Arial" charset="0"/>
              </a:rPr>
              <a:pPr algn="r" eaLnBrk="1" hangingPunct="1">
                <a:buSzPct val="45000"/>
                <a:buFont typeface="Wingdings" charset="0"/>
                <a:buNone/>
              </a:pPr>
              <a:t>55</a:t>
            </a:fld>
            <a:endParaRPr lang="en-US" sz="1200">
              <a:solidFill>
                <a:srgbClr val="000000"/>
              </a:solidFill>
              <a:cs typeface="Arial" charset="0"/>
            </a:endParaRPr>
          </a:p>
        </p:txBody>
      </p:sp>
      <p:sp>
        <p:nvSpPr>
          <p:cNvPr id="10547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547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16697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102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7462CB51-7A4F-4A45-905E-DCB26067A88D}" type="slidenum">
              <a:rPr lang="en-US" sz="1200">
                <a:solidFill>
                  <a:srgbClr val="000000"/>
                </a:solidFill>
                <a:cs typeface="Arial" charset="0"/>
              </a:rPr>
              <a:pPr algn="r" eaLnBrk="1" hangingPunct="1">
                <a:buSzPct val="45000"/>
                <a:buFont typeface="Wingdings" charset="0"/>
                <a:buNone/>
              </a:pPr>
              <a:t>6</a:t>
            </a:fld>
            <a:endParaRPr lang="en-US" sz="1200">
              <a:solidFill>
                <a:srgbClr val="000000"/>
              </a:solidFill>
              <a:cs typeface="Arial" charset="0"/>
            </a:endParaRPr>
          </a:p>
        </p:txBody>
      </p:sp>
      <p:sp>
        <p:nvSpPr>
          <p:cNvPr id="1331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74657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318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5C65A0CC-11A0-C047-8678-67E8EC7DF8D9}" type="slidenum">
              <a:rPr lang="en-US" sz="1200">
                <a:solidFill>
                  <a:srgbClr val="000000"/>
                </a:solidFill>
                <a:cs typeface="Arial" charset="0"/>
              </a:rPr>
              <a:pPr algn="r" eaLnBrk="1" hangingPunct="1">
                <a:buSzPct val="45000"/>
                <a:buFont typeface="Wingdings" charset="0"/>
                <a:buNone/>
              </a:pPr>
              <a:t>56</a:t>
            </a:fld>
            <a:endParaRPr lang="en-US" sz="1200">
              <a:solidFill>
                <a:srgbClr val="000000"/>
              </a:solidFill>
              <a:cs typeface="Arial" charset="0"/>
            </a:endParaRPr>
          </a:p>
        </p:txBody>
      </p:sp>
      <p:sp>
        <p:nvSpPr>
          <p:cNvPr id="10547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547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6532998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318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5C65A0CC-11A0-C047-8678-67E8EC7DF8D9}" type="slidenum">
              <a:rPr lang="en-US" sz="1200">
                <a:solidFill>
                  <a:srgbClr val="000000"/>
                </a:solidFill>
                <a:cs typeface="Arial" charset="0"/>
              </a:rPr>
              <a:pPr algn="r" eaLnBrk="1" hangingPunct="1">
                <a:buSzPct val="45000"/>
                <a:buFont typeface="Wingdings" charset="0"/>
                <a:buNone/>
              </a:pPr>
              <a:t>57</a:t>
            </a:fld>
            <a:endParaRPr lang="en-US" sz="1200">
              <a:solidFill>
                <a:srgbClr val="000000"/>
              </a:solidFill>
              <a:cs typeface="Arial" charset="0"/>
            </a:endParaRPr>
          </a:p>
        </p:txBody>
      </p:sp>
      <p:sp>
        <p:nvSpPr>
          <p:cNvPr id="10547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547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3237126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523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886B38A8-D5CA-6A49-A15E-626C941F46AD}" type="slidenum">
              <a:rPr lang="en-US" sz="1200">
                <a:solidFill>
                  <a:srgbClr val="000000"/>
                </a:solidFill>
                <a:cs typeface="Arial" charset="0"/>
              </a:rPr>
              <a:pPr algn="r" eaLnBrk="1" hangingPunct="1">
                <a:buSzPct val="45000"/>
                <a:buFont typeface="Wingdings" charset="0"/>
                <a:buNone/>
              </a:pPr>
              <a:t>58</a:t>
            </a:fld>
            <a:endParaRPr lang="en-US" sz="1200">
              <a:solidFill>
                <a:srgbClr val="000000"/>
              </a:solidFill>
              <a:cs typeface="Arial" charset="0"/>
            </a:endParaRPr>
          </a:p>
        </p:txBody>
      </p:sp>
      <p:sp>
        <p:nvSpPr>
          <p:cNvPr id="10752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752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0657448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933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70D54C8C-D001-BD4B-A185-53F78F46E35C}" type="slidenum">
              <a:rPr lang="en-US" sz="1200">
                <a:solidFill>
                  <a:srgbClr val="000000"/>
                </a:solidFill>
                <a:cs typeface="Arial" charset="0"/>
              </a:rPr>
              <a:pPr algn="r" eaLnBrk="1" hangingPunct="1">
                <a:buSzPct val="45000"/>
                <a:buFont typeface="Wingdings" charset="0"/>
                <a:buNone/>
              </a:pPr>
              <a:t>59</a:t>
            </a:fld>
            <a:endParaRPr lang="en-US" sz="1200">
              <a:solidFill>
                <a:srgbClr val="000000"/>
              </a:solidFill>
              <a:cs typeface="Arial" charset="0"/>
            </a:endParaRPr>
          </a:p>
        </p:txBody>
      </p:sp>
      <p:sp>
        <p:nvSpPr>
          <p:cNvPr id="11161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1162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5992521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28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432A9AE9-4900-3946-8D40-7DA32E98B19D}" type="slidenum">
              <a:rPr lang="en-US" sz="1200">
                <a:solidFill>
                  <a:srgbClr val="000000"/>
                </a:solidFill>
                <a:cs typeface="Arial" charset="0"/>
              </a:rPr>
              <a:pPr algn="r" eaLnBrk="1" hangingPunct="1">
                <a:buSzPct val="45000"/>
                <a:buFont typeface="Wingdings" charset="0"/>
                <a:buNone/>
              </a:pPr>
              <a:t>60</a:t>
            </a:fld>
            <a:endParaRPr lang="en-US" sz="1200">
              <a:solidFill>
                <a:srgbClr val="000000"/>
              </a:solidFill>
              <a:cs typeface="Arial" charset="0"/>
            </a:endParaRPr>
          </a:p>
        </p:txBody>
      </p:sp>
      <p:sp>
        <p:nvSpPr>
          <p:cNvPr id="10957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957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503192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28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432A9AE9-4900-3946-8D40-7DA32E98B19D}" type="slidenum">
              <a:rPr lang="en-US" sz="1200">
                <a:solidFill>
                  <a:srgbClr val="000000"/>
                </a:solidFill>
                <a:cs typeface="Arial" charset="0"/>
              </a:rPr>
              <a:pPr algn="r" eaLnBrk="1" hangingPunct="1">
                <a:buSzPct val="45000"/>
                <a:buFont typeface="Wingdings" charset="0"/>
                <a:buNone/>
              </a:pPr>
              <a:t>61</a:t>
            </a:fld>
            <a:endParaRPr lang="en-US" sz="1200">
              <a:solidFill>
                <a:srgbClr val="000000"/>
              </a:solidFill>
              <a:cs typeface="Arial" charset="0"/>
            </a:endParaRPr>
          </a:p>
        </p:txBody>
      </p:sp>
      <p:sp>
        <p:nvSpPr>
          <p:cNvPr id="10957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957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4146869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28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432A9AE9-4900-3946-8D40-7DA32E98B19D}" type="slidenum">
              <a:rPr lang="en-US" sz="1200">
                <a:solidFill>
                  <a:srgbClr val="000000"/>
                </a:solidFill>
                <a:cs typeface="Arial" charset="0"/>
              </a:rPr>
              <a:pPr algn="r" eaLnBrk="1" hangingPunct="1">
                <a:buSzPct val="45000"/>
                <a:buFont typeface="Wingdings" charset="0"/>
                <a:buNone/>
              </a:pPr>
              <a:t>62</a:t>
            </a:fld>
            <a:endParaRPr lang="en-US" sz="1200">
              <a:solidFill>
                <a:srgbClr val="000000"/>
              </a:solidFill>
              <a:cs typeface="Arial" charset="0"/>
            </a:endParaRPr>
          </a:p>
        </p:txBody>
      </p:sp>
      <p:sp>
        <p:nvSpPr>
          <p:cNvPr id="10957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957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759827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137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8621D65A-9080-0743-943F-EA63A15FB7B5}" type="slidenum">
              <a:rPr lang="en-US" sz="1200">
                <a:solidFill>
                  <a:srgbClr val="000000"/>
                </a:solidFill>
                <a:cs typeface="Arial" charset="0"/>
              </a:rPr>
              <a:pPr algn="r" eaLnBrk="1" hangingPunct="1">
                <a:buSzPct val="45000"/>
                <a:buFont typeface="Wingdings" charset="0"/>
                <a:buNone/>
              </a:pPr>
              <a:t>65</a:t>
            </a:fld>
            <a:endParaRPr lang="en-US" sz="1200">
              <a:solidFill>
                <a:srgbClr val="000000"/>
              </a:solidFill>
              <a:cs typeface="Arial" charset="0"/>
            </a:endParaRPr>
          </a:p>
        </p:txBody>
      </p:sp>
      <p:sp>
        <p:nvSpPr>
          <p:cNvPr id="11366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13668" name="Text Box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91506" tIns="45576" rIns="91506" bIns="45576"/>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ndParaRPr>
          </a:p>
        </p:txBody>
      </p:sp>
    </p:spTree>
    <p:extLst>
      <p:ext uri="{BB962C8B-B14F-4D97-AF65-F5344CB8AC3E}">
        <p14:creationId xmlns:p14="http://schemas.microsoft.com/office/powerpoint/2010/main" val="13938509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137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8621D65A-9080-0743-943F-EA63A15FB7B5}" type="slidenum">
              <a:rPr lang="en-US" sz="1200">
                <a:solidFill>
                  <a:srgbClr val="000000"/>
                </a:solidFill>
                <a:cs typeface="Arial" charset="0"/>
              </a:rPr>
              <a:pPr algn="r" eaLnBrk="1" hangingPunct="1">
                <a:buSzPct val="45000"/>
                <a:buFont typeface="Wingdings" charset="0"/>
                <a:buNone/>
              </a:pPr>
              <a:t>66</a:t>
            </a:fld>
            <a:endParaRPr lang="en-US" sz="1200">
              <a:solidFill>
                <a:srgbClr val="000000"/>
              </a:solidFill>
              <a:cs typeface="Arial" charset="0"/>
            </a:endParaRPr>
          </a:p>
        </p:txBody>
      </p:sp>
      <p:sp>
        <p:nvSpPr>
          <p:cNvPr id="11366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13668" name="Text Box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91506" tIns="45576" rIns="91506" bIns="45576"/>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ndParaRPr>
          </a:p>
        </p:txBody>
      </p:sp>
    </p:spTree>
    <p:extLst>
      <p:ext uri="{BB962C8B-B14F-4D97-AF65-F5344CB8AC3E}">
        <p14:creationId xmlns:p14="http://schemas.microsoft.com/office/powerpoint/2010/main" val="18217702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342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C39F5444-66A9-A64E-9E18-BD52D0A745F0}" type="slidenum">
              <a:rPr lang="en-US" sz="1200">
                <a:solidFill>
                  <a:srgbClr val="000000"/>
                </a:solidFill>
                <a:cs typeface="Arial" charset="0"/>
              </a:rPr>
              <a:pPr algn="r" eaLnBrk="1" hangingPunct="1">
                <a:buSzPct val="45000"/>
                <a:buFont typeface="Wingdings" charset="0"/>
                <a:buNone/>
              </a:pPr>
              <a:t>75</a:t>
            </a:fld>
            <a:endParaRPr lang="en-US" sz="1200">
              <a:solidFill>
                <a:srgbClr val="000000"/>
              </a:solidFill>
              <a:cs typeface="Arial" charset="0"/>
            </a:endParaRPr>
          </a:p>
        </p:txBody>
      </p:sp>
      <p:sp>
        <p:nvSpPr>
          <p:cNvPr id="11571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15716" name="Text Box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91506" tIns="45576" rIns="91506" bIns="45576"/>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ndParaRPr>
          </a:p>
        </p:txBody>
      </p:sp>
    </p:spTree>
    <p:extLst>
      <p:ext uri="{BB962C8B-B14F-4D97-AF65-F5344CB8AC3E}">
        <p14:creationId xmlns:p14="http://schemas.microsoft.com/office/powerpoint/2010/main" val="313270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307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7DEC9DBA-C3BC-5645-96C2-2C848999B663}" type="slidenum">
              <a:rPr lang="en-US" sz="1200">
                <a:solidFill>
                  <a:srgbClr val="000000"/>
                </a:solidFill>
                <a:cs typeface="Arial" charset="0"/>
              </a:rPr>
              <a:pPr algn="r" eaLnBrk="1" hangingPunct="1">
                <a:buSzPct val="45000"/>
                <a:buFont typeface="Wingdings" charset="0"/>
                <a:buNone/>
              </a:pPr>
              <a:t>8</a:t>
            </a:fld>
            <a:endParaRPr lang="en-US" sz="1200">
              <a:solidFill>
                <a:srgbClr val="000000"/>
              </a:solidFill>
              <a:cs typeface="Arial" charset="0"/>
            </a:endParaRPr>
          </a:p>
        </p:txBody>
      </p:sp>
      <p:sp>
        <p:nvSpPr>
          <p:cNvPr id="1536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536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2339437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547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71614F5E-C355-594A-954C-27DD96F6F602}" type="slidenum">
              <a:rPr lang="en-US" sz="1200">
                <a:solidFill>
                  <a:srgbClr val="000000"/>
                </a:solidFill>
                <a:cs typeface="Arial" charset="0"/>
              </a:rPr>
              <a:pPr algn="r" eaLnBrk="1" hangingPunct="1">
                <a:buSzPct val="45000"/>
                <a:buFont typeface="Wingdings" charset="0"/>
                <a:buNone/>
              </a:pPr>
              <a:t>76</a:t>
            </a:fld>
            <a:endParaRPr lang="en-US" sz="1200">
              <a:solidFill>
                <a:srgbClr val="000000"/>
              </a:solidFill>
              <a:cs typeface="Arial" charset="0"/>
            </a:endParaRPr>
          </a:p>
        </p:txBody>
      </p:sp>
      <p:sp>
        <p:nvSpPr>
          <p:cNvPr id="11776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1776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2271619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547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71614F5E-C355-594A-954C-27DD96F6F602}" type="slidenum">
              <a:rPr lang="en-US" sz="1200">
                <a:solidFill>
                  <a:srgbClr val="000000"/>
                </a:solidFill>
                <a:cs typeface="Arial" charset="0"/>
              </a:rPr>
              <a:pPr algn="r" eaLnBrk="1" hangingPunct="1">
                <a:buSzPct val="45000"/>
                <a:buFont typeface="Wingdings" charset="0"/>
                <a:buNone/>
              </a:pPr>
              <a:t>77</a:t>
            </a:fld>
            <a:endParaRPr lang="en-US" sz="1200">
              <a:solidFill>
                <a:srgbClr val="000000"/>
              </a:solidFill>
              <a:cs typeface="Arial" charset="0"/>
            </a:endParaRPr>
          </a:p>
        </p:txBody>
      </p:sp>
      <p:sp>
        <p:nvSpPr>
          <p:cNvPr id="11776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1776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9264094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547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71614F5E-C355-594A-954C-27DD96F6F602}" type="slidenum">
              <a:rPr lang="en-US" sz="1200">
                <a:solidFill>
                  <a:srgbClr val="000000"/>
                </a:solidFill>
                <a:cs typeface="Arial" charset="0"/>
              </a:rPr>
              <a:pPr algn="r" eaLnBrk="1" hangingPunct="1">
                <a:buSzPct val="45000"/>
                <a:buFont typeface="Wingdings" charset="0"/>
                <a:buNone/>
              </a:pPr>
              <a:t>78</a:t>
            </a:fld>
            <a:endParaRPr lang="en-US" sz="1200">
              <a:solidFill>
                <a:srgbClr val="000000"/>
              </a:solidFill>
              <a:cs typeface="Arial" charset="0"/>
            </a:endParaRPr>
          </a:p>
        </p:txBody>
      </p:sp>
      <p:sp>
        <p:nvSpPr>
          <p:cNvPr id="11776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1776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2324469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2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F865FB87-BF9C-DA43-8E8F-10C4653DA242}" type="slidenum">
              <a:rPr lang="en-US" sz="1200">
                <a:solidFill>
                  <a:srgbClr val="000000"/>
                </a:solidFill>
                <a:cs typeface="Arial" charset="0"/>
              </a:rPr>
              <a:pPr algn="r" eaLnBrk="1" hangingPunct="1">
                <a:buSzPct val="45000"/>
                <a:buFont typeface="Wingdings" charset="0"/>
                <a:buNone/>
              </a:pPr>
              <a:t>80</a:t>
            </a:fld>
            <a:endParaRPr lang="en-US" sz="1200">
              <a:solidFill>
                <a:srgbClr val="000000"/>
              </a:solidFill>
              <a:cs typeface="Arial" charset="0"/>
            </a:endParaRPr>
          </a:p>
        </p:txBody>
      </p:sp>
      <p:sp>
        <p:nvSpPr>
          <p:cNvPr id="11981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1981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3148120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957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F129B114-31D4-0544-9632-8ABB2E0A994E}" type="slidenum">
              <a:rPr lang="en-US" sz="1200">
                <a:solidFill>
                  <a:srgbClr val="000000"/>
                </a:solidFill>
                <a:cs typeface="Arial" charset="0"/>
              </a:rPr>
              <a:pPr algn="r" eaLnBrk="1" hangingPunct="1">
                <a:buSzPct val="45000"/>
                <a:buFont typeface="Wingdings" charset="0"/>
                <a:buNone/>
              </a:pPr>
              <a:t>81</a:t>
            </a:fld>
            <a:endParaRPr lang="en-US" sz="1200">
              <a:solidFill>
                <a:srgbClr val="000000"/>
              </a:solidFill>
              <a:cs typeface="Arial" charset="0"/>
            </a:endParaRPr>
          </a:p>
        </p:txBody>
      </p:sp>
      <p:sp>
        <p:nvSpPr>
          <p:cNvPr id="12185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2186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6254321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957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F129B114-31D4-0544-9632-8ABB2E0A994E}" type="slidenum">
              <a:rPr lang="en-US" sz="1200">
                <a:solidFill>
                  <a:srgbClr val="000000"/>
                </a:solidFill>
                <a:cs typeface="Arial" charset="0"/>
              </a:rPr>
              <a:pPr algn="r" eaLnBrk="1" hangingPunct="1">
                <a:buSzPct val="45000"/>
                <a:buFont typeface="Wingdings" charset="0"/>
                <a:buNone/>
              </a:pPr>
              <a:t>82</a:t>
            </a:fld>
            <a:endParaRPr lang="en-US" sz="1200">
              <a:solidFill>
                <a:srgbClr val="000000"/>
              </a:solidFill>
              <a:cs typeface="Arial" charset="0"/>
            </a:endParaRPr>
          </a:p>
        </p:txBody>
      </p:sp>
      <p:sp>
        <p:nvSpPr>
          <p:cNvPr id="12185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2186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1491492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957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F129B114-31D4-0544-9632-8ABB2E0A994E}" type="slidenum">
              <a:rPr lang="en-US" sz="1200">
                <a:solidFill>
                  <a:srgbClr val="000000"/>
                </a:solidFill>
                <a:cs typeface="Arial" charset="0"/>
              </a:rPr>
              <a:pPr algn="r" eaLnBrk="1" hangingPunct="1">
                <a:buSzPct val="45000"/>
                <a:buFont typeface="Wingdings" charset="0"/>
                <a:buNone/>
              </a:pPr>
              <a:t>83</a:t>
            </a:fld>
            <a:endParaRPr lang="en-US" sz="1200">
              <a:solidFill>
                <a:srgbClr val="000000"/>
              </a:solidFill>
              <a:cs typeface="Arial" charset="0"/>
            </a:endParaRPr>
          </a:p>
        </p:txBody>
      </p:sp>
      <p:sp>
        <p:nvSpPr>
          <p:cNvPr id="12185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2186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2146971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3666"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8B9B4C33-FF09-474E-8AD0-14199C584357}" type="slidenum">
              <a:rPr lang="en-US" sz="1200">
                <a:solidFill>
                  <a:srgbClr val="000000"/>
                </a:solidFill>
                <a:cs typeface="Arial" charset="0"/>
              </a:rPr>
              <a:pPr algn="r" eaLnBrk="1" hangingPunct="1">
                <a:buSzPct val="45000"/>
                <a:buFont typeface="Wingdings" charset="0"/>
                <a:buNone/>
              </a:pPr>
              <a:t>87</a:t>
            </a:fld>
            <a:endParaRPr lang="en-US" sz="1200">
              <a:solidFill>
                <a:srgbClr val="000000"/>
              </a:solidFill>
              <a:cs typeface="Arial" charset="0"/>
            </a:endParaRPr>
          </a:p>
        </p:txBody>
      </p:sp>
      <p:sp>
        <p:nvSpPr>
          <p:cNvPr id="125955"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25956"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9733064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6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19571C4A-2CD4-F146-97A5-A8D933EDD231}" type="slidenum">
              <a:rPr lang="en-US" sz="1200">
                <a:solidFill>
                  <a:srgbClr val="000000"/>
                </a:solidFill>
                <a:cs typeface="Arial" charset="0"/>
              </a:rPr>
              <a:pPr algn="r" eaLnBrk="1" hangingPunct="1">
                <a:buSzPct val="45000"/>
                <a:buFont typeface="Wingdings" charset="0"/>
                <a:buNone/>
              </a:pPr>
              <a:t>88</a:t>
            </a:fld>
            <a:endParaRPr lang="en-US" sz="1200">
              <a:solidFill>
                <a:srgbClr val="000000"/>
              </a:solidFill>
              <a:cs typeface="Arial" charset="0"/>
            </a:endParaRPr>
          </a:p>
        </p:txBody>
      </p:sp>
      <p:sp>
        <p:nvSpPr>
          <p:cNvPr id="13005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005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348239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6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19571C4A-2CD4-F146-97A5-A8D933EDD231}" type="slidenum">
              <a:rPr lang="en-US" sz="1200">
                <a:solidFill>
                  <a:srgbClr val="000000"/>
                </a:solidFill>
                <a:cs typeface="Arial" charset="0"/>
              </a:rPr>
              <a:pPr algn="r" eaLnBrk="1" hangingPunct="1">
                <a:buSzPct val="45000"/>
                <a:buFont typeface="Wingdings" charset="0"/>
                <a:buNone/>
              </a:pPr>
              <a:t>89</a:t>
            </a:fld>
            <a:endParaRPr lang="en-US" sz="1200">
              <a:solidFill>
                <a:srgbClr val="000000"/>
              </a:solidFill>
              <a:cs typeface="Arial" charset="0"/>
            </a:endParaRPr>
          </a:p>
        </p:txBody>
      </p:sp>
      <p:sp>
        <p:nvSpPr>
          <p:cNvPr id="13005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005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99509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2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4AACC58C-0899-8348-AEA7-BE233EE0D8D8}" type="slidenum">
              <a:rPr lang="en-US" sz="1200">
                <a:solidFill>
                  <a:srgbClr val="000000"/>
                </a:solidFill>
                <a:cs typeface="Arial" charset="0"/>
              </a:rPr>
              <a:pPr algn="r" eaLnBrk="1" hangingPunct="1">
                <a:buSzPct val="45000"/>
                <a:buFont typeface="Wingdings" charset="0"/>
                <a:buNone/>
              </a:pPr>
              <a:t>9</a:t>
            </a:fld>
            <a:endParaRPr lang="en-US" sz="1200">
              <a:solidFill>
                <a:srgbClr val="000000"/>
              </a:solidFill>
              <a:cs typeface="Arial" charset="0"/>
            </a:endParaRPr>
          </a:p>
        </p:txBody>
      </p:sp>
      <p:sp>
        <p:nvSpPr>
          <p:cNvPr id="1741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8673329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62"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19571C4A-2CD4-F146-97A5-A8D933EDD231}" type="slidenum">
              <a:rPr lang="en-US" sz="1200">
                <a:solidFill>
                  <a:srgbClr val="000000"/>
                </a:solidFill>
                <a:cs typeface="Arial" charset="0"/>
              </a:rPr>
              <a:pPr algn="r" eaLnBrk="1" hangingPunct="1">
                <a:buSzPct val="45000"/>
                <a:buFont typeface="Wingdings" charset="0"/>
                <a:buNone/>
              </a:pPr>
              <a:t>94</a:t>
            </a:fld>
            <a:endParaRPr lang="en-US" sz="1200">
              <a:solidFill>
                <a:srgbClr val="000000"/>
              </a:solidFill>
              <a:cs typeface="Arial" charset="0"/>
            </a:endParaRPr>
          </a:p>
        </p:txBody>
      </p:sp>
      <p:sp>
        <p:nvSpPr>
          <p:cNvPr id="130051"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0052"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0169003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981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1484BA96-DE29-744D-8497-C5F875493C0F}" type="slidenum">
              <a:rPr lang="en-US" sz="1200">
                <a:solidFill>
                  <a:srgbClr val="000000"/>
                </a:solidFill>
                <a:cs typeface="Arial" charset="0"/>
              </a:rPr>
              <a:pPr algn="r" eaLnBrk="1" hangingPunct="1">
                <a:buSzPct val="45000"/>
                <a:buFont typeface="Wingdings" charset="0"/>
                <a:buNone/>
              </a:pPr>
              <a:t>95</a:t>
            </a:fld>
            <a:endParaRPr lang="en-US" sz="1200">
              <a:solidFill>
                <a:srgbClr val="000000"/>
              </a:solidFill>
              <a:cs typeface="Arial" charset="0"/>
            </a:endParaRPr>
          </a:p>
        </p:txBody>
      </p:sp>
      <p:sp>
        <p:nvSpPr>
          <p:cNvPr id="13209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210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5441935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981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1484BA96-DE29-744D-8497-C5F875493C0F}" type="slidenum">
              <a:rPr lang="en-US" sz="1200">
                <a:solidFill>
                  <a:srgbClr val="000000"/>
                </a:solidFill>
                <a:cs typeface="Arial" charset="0"/>
              </a:rPr>
              <a:pPr algn="r" eaLnBrk="1" hangingPunct="1">
                <a:buSzPct val="45000"/>
                <a:buFont typeface="Wingdings" charset="0"/>
                <a:buNone/>
              </a:pPr>
              <a:t>96</a:t>
            </a:fld>
            <a:endParaRPr lang="en-US" sz="1200">
              <a:solidFill>
                <a:srgbClr val="000000"/>
              </a:solidFill>
              <a:cs typeface="Arial" charset="0"/>
            </a:endParaRPr>
          </a:p>
        </p:txBody>
      </p:sp>
      <p:sp>
        <p:nvSpPr>
          <p:cNvPr id="13209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210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43514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981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1484BA96-DE29-744D-8497-C5F875493C0F}" type="slidenum">
              <a:rPr lang="en-US" sz="1200">
                <a:solidFill>
                  <a:srgbClr val="000000"/>
                </a:solidFill>
                <a:cs typeface="Arial" charset="0"/>
              </a:rPr>
              <a:pPr algn="r" eaLnBrk="1" hangingPunct="1">
                <a:buSzPct val="45000"/>
                <a:buFont typeface="Wingdings" charset="0"/>
                <a:buNone/>
              </a:pPr>
              <a:t>97</a:t>
            </a:fld>
            <a:endParaRPr lang="en-US" sz="1200">
              <a:solidFill>
                <a:srgbClr val="000000"/>
              </a:solidFill>
              <a:cs typeface="Arial" charset="0"/>
            </a:endParaRPr>
          </a:p>
        </p:txBody>
      </p:sp>
      <p:sp>
        <p:nvSpPr>
          <p:cNvPr id="13209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210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6078588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185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E8854D76-97F0-814D-9259-76A0706F1B7A}" type="slidenum">
              <a:rPr lang="en-US" sz="1200">
                <a:solidFill>
                  <a:srgbClr val="000000"/>
                </a:solidFill>
                <a:cs typeface="Arial" charset="0"/>
              </a:rPr>
              <a:pPr algn="r" eaLnBrk="1" hangingPunct="1">
                <a:buSzPct val="45000"/>
                <a:buFont typeface="Wingdings" charset="0"/>
                <a:buNone/>
              </a:pPr>
              <a:t>98</a:t>
            </a:fld>
            <a:endParaRPr lang="en-US" sz="1200">
              <a:solidFill>
                <a:srgbClr val="000000"/>
              </a:solidFill>
              <a:cs typeface="Arial" charset="0"/>
            </a:endParaRPr>
          </a:p>
        </p:txBody>
      </p:sp>
      <p:sp>
        <p:nvSpPr>
          <p:cNvPr id="13414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4148"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3285624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185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E8854D76-97F0-814D-9259-76A0706F1B7A}" type="slidenum">
              <a:rPr lang="en-US" sz="1200">
                <a:solidFill>
                  <a:srgbClr val="000000"/>
                </a:solidFill>
                <a:cs typeface="Arial" charset="0"/>
              </a:rPr>
              <a:pPr algn="r" eaLnBrk="1" hangingPunct="1">
                <a:buSzPct val="45000"/>
                <a:buFont typeface="Wingdings" charset="0"/>
                <a:buNone/>
              </a:pPr>
              <a:t>99</a:t>
            </a:fld>
            <a:endParaRPr lang="en-US" sz="1200">
              <a:solidFill>
                <a:srgbClr val="000000"/>
              </a:solidFill>
              <a:cs typeface="Arial" charset="0"/>
            </a:endParaRPr>
          </a:p>
        </p:txBody>
      </p:sp>
      <p:sp>
        <p:nvSpPr>
          <p:cNvPr id="13414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4148"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241008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5954"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EAFF5321-36FF-C74F-B8E5-36CD4AA0581A}" type="slidenum">
              <a:rPr lang="en-US" sz="1200">
                <a:solidFill>
                  <a:srgbClr val="000000"/>
                </a:solidFill>
                <a:cs typeface="Arial" charset="0"/>
              </a:rPr>
              <a:pPr algn="r" eaLnBrk="1" hangingPunct="1">
                <a:buSzPct val="45000"/>
                <a:buFont typeface="Wingdings" charset="0"/>
                <a:buNone/>
              </a:pPr>
              <a:t>100</a:t>
            </a:fld>
            <a:endParaRPr lang="en-US" sz="1200">
              <a:solidFill>
                <a:srgbClr val="000000"/>
              </a:solidFill>
              <a:cs typeface="Arial" charset="0"/>
            </a:endParaRPr>
          </a:p>
        </p:txBody>
      </p:sp>
      <p:sp>
        <p:nvSpPr>
          <p:cNvPr id="138243"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8244"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4007810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7170"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D257DFFC-890A-D247-95F7-53CE1F3ECD42}" type="slidenum">
              <a:rPr lang="en-US" sz="1200">
                <a:solidFill>
                  <a:srgbClr val="000000"/>
                </a:solidFill>
                <a:cs typeface="Arial" charset="0"/>
              </a:rPr>
              <a:pPr algn="r" eaLnBrk="1" hangingPunct="1">
                <a:buSzPct val="45000"/>
                <a:buFont typeface="Wingdings" charset="0"/>
                <a:buNone/>
              </a:pPr>
              <a:t>10</a:t>
            </a:fld>
            <a:endParaRPr lang="en-US" sz="1200">
              <a:solidFill>
                <a:srgbClr val="000000"/>
              </a:solidFill>
              <a:cs typeface="Arial" charset="0"/>
            </a:endParaRPr>
          </a:p>
        </p:txBody>
      </p:sp>
      <p:sp>
        <p:nvSpPr>
          <p:cNvPr id="19459"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299710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9218" name="Rectangle 7"/>
          <p:cNvSpPr txBox="1">
            <a:spLocks noGrp="1" noChangeArrowheads="1"/>
          </p:cNvSpPr>
          <p:nvPr/>
        </p:nvSpPr>
        <p:spPr bwMode="auto">
          <a:xfrm>
            <a:off x="3884613" y="8686800"/>
            <a:ext cx="2971800"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506" tIns="45576" rIns="91506" bIns="45576" anchor="b"/>
          <a:lstStyle>
            <a:lvl1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1pPr>
            <a:lvl2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2pPr>
            <a:lvl3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3pPr>
            <a:lvl4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4pPr>
            <a:lvl5pPr defTabSz="449263" eaLnBrk="0" hangingPunct="0">
              <a:tabLst>
                <a:tab pos="711200" algn="l"/>
                <a:tab pos="1420813" algn="l"/>
                <a:tab pos="2132013" algn="l"/>
                <a:tab pos="2841625" algn="l"/>
              </a:tabLst>
              <a:defRPr sz="2400">
                <a:solidFill>
                  <a:schemeClr val="bg1"/>
                </a:solidFill>
                <a:latin typeface="Arial" charset="0"/>
                <a:ea typeface="Microsoft YaHei" charset="0"/>
                <a:cs typeface="Microsoft YaHei"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11200" algn="l"/>
                <a:tab pos="1420813" algn="l"/>
                <a:tab pos="2132013" algn="l"/>
                <a:tab pos="2841625" algn="l"/>
              </a:tabLst>
              <a:defRPr sz="2400">
                <a:solidFill>
                  <a:schemeClr val="bg1"/>
                </a:solidFill>
                <a:latin typeface="Arial" charset="0"/>
                <a:ea typeface="Microsoft YaHei" charset="0"/>
                <a:cs typeface="Microsoft YaHei" charset="0"/>
              </a:defRPr>
            </a:lvl9pPr>
          </a:lstStyle>
          <a:p>
            <a:pPr algn="r" eaLnBrk="1" hangingPunct="1">
              <a:buSzPct val="45000"/>
              <a:buFont typeface="Wingdings" charset="0"/>
              <a:buNone/>
            </a:pPr>
            <a:fld id="{60B18E8E-D248-7E4A-8246-7B2312E843C8}" type="slidenum">
              <a:rPr lang="en-US" sz="1200">
                <a:solidFill>
                  <a:srgbClr val="000000"/>
                </a:solidFill>
                <a:cs typeface="Arial" charset="0"/>
              </a:rPr>
              <a:pPr algn="r" eaLnBrk="1" hangingPunct="1">
                <a:buSzPct val="45000"/>
                <a:buFont typeface="Wingdings" charset="0"/>
                <a:buNone/>
              </a:pPr>
              <a:t>11</a:t>
            </a:fld>
            <a:endParaRPr lang="en-US" sz="1200">
              <a:solidFill>
                <a:srgbClr val="000000"/>
              </a:solidFill>
              <a:cs typeface="Arial" charset="0"/>
            </a:endParaRPr>
          </a:p>
        </p:txBody>
      </p:sp>
      <p:sp>
        <p:nvSpPr>
          <p:cNvPr id="21507" name="Rectangle 1"/>
          <p:cNvSpPr>
            <a:spLocks noGrp="1" noRot="1" noChangeAspect="1" noChangeArrowheads="1" noTextEdit="1"/>
          </p:cNvSpPr>
          <p:nvPr>
            <p:ph type="sldImg"/>
          </p:nvPr>
        </p:nvSpPr>
        <p:spPr>
          <a:xfrm>
            <a:off x="1144588" y="685800"/>
            <a:ext cx="4572000" cy="3429000"/>
          </a:xfrm>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685800" y="4344988"/>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1506" tIns="45576" rIns="91506" bIns="45576" anchor="ctr"/>
          <a:lstStyle/>
          <a:p>
            <a:endParaRPr lang="en-US">
              <a:latin typeface="Arial" charset="0"/>
            </a:endParaRPr>
          </a:p>
        </p:txBody>
      </p:sp>
    </p:spTree>
    <p:extLst>
      <p:ext uri="{BB962C8B-B14F-4D97-AF65-F5344CB8AC3E}">
        <p14:creationId xmlns:p14="http://schemas.microsoft.com/office/powerpoint/2010/main" val="110222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8796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2053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654050"/>
            <a:ext cx="2055812" cy="5621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54050"/>
            <a:ext cx="6018213" cy="562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724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94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0968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7013"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828800"/>
            <a:ext cx="4037012"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54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71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71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604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59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85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016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0000" tIns="46800" rIns="90000" bIns="46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2251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28600"/>
            <a:ext cx="8226425"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457200" y="1600200"/>
            <a:ext cx="8226425" cy="4648200"/>
          </a:xfrm>
          <a:prstGeom prst="rect">
            <a:avLst/>
          </a:prstGeom>
          <a:solidFill>
            <a:schemeClr val="bg1">
              <a:alpha val="0"/>
            </a:schemeClr>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82880" tIns="91440" rIns="182880" bIns="9144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1800" b="0"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icrosoft YaHei" charset="0"/>
            </a:endParaRPr>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1800" b="0"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icrosoft YaHei" charset="0"/>
            </a:endParaRPr>
          </a:p>
        </p:txBody>
      </p:sp>
    </p:spTree>
    <p:extLst>
      <p:ext uri="{BB962C8B-B14F-4D97-AF65-F5344CB8AC3E}">
        <p14:creationId xmlns:p14="http://schemas.microsoft.com/office/powerpoint/2010/main" val="40230741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000" b="1">
          <a:solidFill>
            <a:schemeClr val="tx1"/>
          </a:solidFill>
          <a:latin typeface="+mj-lt"/>
          <a:ea typeface="ＭＳ Ｐゴシック" charset="0"/>
          <a:cs typeface="Microsoft YaHei" charset="0"/>
        </a:defRPr>
      </a:lvl1pPr>
      <a:lvl2pPr algn="ctr" defTabSz="457200" rtl="0" eaLnBrk="0" fontAlgn="base" hangingPunct="0">
        <a:spcBef>
          <a:spcPct val="0"/>
        </a:spcBef>
        <a:spcAft>
          <a:spcPct val="0"/>
        </a:spcAft>
        <a:buClr>
          <a:srgbClr val="000000"/>
        </a:buClr>
        <a:buSzPct val="100000"/>
        <a:buFont typeface="Times New Roman" charset="0"/>
        <a:defRPr sz="3600" b="1">
          <a:solidFill>
            <a:srgbClr val="FFEEA5"/>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3600" b="1">
          <a:solidFill>
            <a:srgbClr val="FFEEA5"/>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3600" b="1">
          <a:solidFill>
            <a:srgbClr val="FFEEA5"/>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3600" b="1">
          <a:solidFill>
            <a:srgbClr val="FFEEA5"/>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FFCC00"/>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FFCC00"/>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FFCC00"/>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FFCC00"/>
          </a:solidFill>
          <a:latin typeface="Arial"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Char char="•"/>
        <a:defRPr sz="2800">
          <a:solidFill>
            <a:schemeClr val="tx1"/>
          </a:solidFill>
          <a:latin typeface="+mn-lt"/>
          <a:ea typeface="ＭＳ Ｐゴシック" charset="0"/>
          <a:cs typeface="Microsoft YaHei" charset="0"/>
        </a:defRPr>
      </a:lvl1pPr>
      <a:lvl2pPr marL="742950" indent="-285750" algn="l" defTabSz="457200"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icrosoft YaHei" charset="0"/>
        </a:defRPr>
      </a:lvl2pPr>
      <a:lvl3pPr marL="1143000" indent="-228600" algn="l" defTabSz="457200" rtl="0" eaLnBrk="0" fontAlgn="base" hangingPunct="0">
        <a:spcBef>
          <a:spcPts val="600"/>
        </a:spcBef>
        <a:spcAft>
          <a:spcPct val="0"/>
        </a:spcAft>
        <a:buClr>
          <a:srgbClr val="000000"/>
        </a:buClr>
        <a:buSzPct val="100000"/>
        <a:buChar char="•"/>
        <a:defRPr sz="2800">
          <a:solidFill>
            <a:schemeClr val="tx1"/>
          </a:solidFill>
          <a:latin typeface="+mn-lt"/>
          <a:ea typeface="+mn-ea"/>
          <a:cs typeface="Microsoft YaHei" charset="0"/>
        </a:defRPr>
      </a:lvl3pPr>
      <a:lvl4pPr marL="1600200" indent="-228600" algn="l" defTabSz="457200" rtl="0" eaLnBrk="0" fontAlgn="base" hangingPunct="0">
        <a:spcBef>
          <a:spcPts val="500"/>
        </a:spcBef>
        <a:spcAft>
          <a:spcPct val="0"/>
        </a:spcAft>
        <a:buClr>
          <a:srgbClr val="000000"/>
        </a:buClr>
        <a:buSzPct val="100000"/>
        <a:buFont typeface="Arial" charset="0"/>
        <a:buChar char="–"/>
        <a:defRPr sz="2800">
          <a:solidFill>
            <a:schemeClr val="tx1"/>
          </a:solidFill>
          <a:latin typeface="+mn-lt"/>
          <a:ea typeface="+mn-ea"/>
          <a:cs typeface="Microsoft YaHei" charset="0"/>
        </a:defRPr>
      </a:lvl4pPr>
      <a:lvl5pPr marL="2057400" indent="-228600" algn="l" defTabSz="457200" rtl="0" eaLnBrk="0" fontAlgn="base" hangingPunct="0">
        <a:spcBef>
          <a:spcPts val="500"/>
        </a:spcBef>
        <a:spcAft>
          <a:spcPct val="0"/>
        </a:spcAft>
        <a:buClr>
          <a:srgbClr val="000000"/>
        </a:buClr>
        <a:buSzPct val="100000"/>
        <a:buChar char="•"/>
        <a:defRPr sz="2800">
          <a:solidFill>
            <a:schemeClr val="tx1"/>
          </a:solidFill>
          <a:latin typeface="+mn-lt"/>
          <a:ea typeface="+mn-ea"/>
          <a:cs typeface="Microsoft YaHei" charset="0"/>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CC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CC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CC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CC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7.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Chapter 25</a:t>
            </a:r>
          </a:p>
        </p:txBody>
      </p:sp>
      <p:sp>
        <p:nvSpPr>
          <p:cNvPr id="5" name="Subtitle 4"/>
          <p:cNvSpPr>
            <a:spLocks noGrp="1"/>
          </p:cNvSpPr>
          <p:nvPr>
            <p:ph type="subTitle" idx="1"/>
          </p:nvPr>
        </p:nvSpPr>
        <p:spPr/>
        <p:txBody>
          <a:bodyPr/>
          <a:lstStyle/>
          <a:p>
            <a:r>
              <a:rPr lang="en-US" dirty="0"/>
              <a:t>Assisting Special Rescue Teams</a:t>
            </a:r>
          </a:p>
        </p:txBody>
      </p:sp>
    </p:spTree>
    <p:extLst>
      <p:ext uri="{BB962C8B-B14F-4D97-AF65-F5344CB8AC3E}">
        <p14:creationId xmlns:p14="http://schemas.microsoft.com/office/powerpoint/2010/main" val="2568927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a:latin typeface="Arial" charset="0"/>
                <a:cs typeface="Arial" charset="0"/>
              </a:rPr>
              <a:t>Introduction</a:t>
            </a:r>
          </a:p>
        </p:txBody>
      </p:sp>
      <p:sp>
        <p:nvSpPr>
          <p:cNvPr id="18435" name="Rectangle 5"/>
          <p:cNvSpPr>
            <a:spLocks noGrp="1" noChangeArrowheads="1"/>
          </p:cNvSpPr>
          <p:nvPr>
            <p:ph idx="1"/>
          </p:nvPr>
        </p:nvSpPr>
        <p:spPr/>
        <p:txBody>
          <a:bodyPr/>
          <a:lstStyle/>
          <a:p>
            <a:pPr marL="342900" lvl="3" indent="-342900">
              <a:spcBef>
                <a:spcPts val="800"/>
              </a:spcBef>
              <a:buFontTx/>
              <a:buChar char="•"/>
            </a:pPr>
            <a:r>
              <a:rPr lang="en-US" dirty="0"/>
              <a:t>Specialized training is required for true TRI proficiency</a:t>
            </a:r>
          </a:p>
          <a:p>
            <a:r>
              <a:rPr lang="en-US" dirty="0">
                <a:latin typeface="Arial" charset="0"/>
                <a:cs typeface="Arial" charset="0"/>
              </a:rPr>
              <a:t>Training in TRI is conducted at three levels:</a:t>
            </a:r>
          </a:p>
          <a:p>
            <a:pPr lvl="1"/>
            <a:r>
              <a:rPr lang="en-US" dirty="0">
                <a:latin typeface="Arial" charset="0"/>
                <a:ea typeface="Arial" charset="0"/>
                <a:cs typeface="Arial" charset="0"/>
              </a:rPr>
              <a:t>Awareness</a:t>
            </a:r>
          </a:p>
          <a:p>
            <a:pPr lvl="1"/>
            <a:r>
              <a:rPr lang="en-US" dirty="0">
                <a:latin typeface="Arial" charset="0"/>
                <a:ea typeface="Arial" charset="0"/>
                <a:cs typeface="Arial" charset="0"/>
              </a:rPr>
              <a:t>Operations</a:t>
            </a:r>
          </a:p>
          <a:p>
            <a:pPr lvl="1"/>
            <a:r>
              <a:rPr lang="en-US" dirty="0">
                <a:latin typeface="Arial" charset="0"/>
                <a:ea typeface="Arial" charset="0"/>
                <a:cs typeface="Arial" charset="0"/>
              </a:rPr>
              <a:t>Technician</a:t>
            </a:r>
          </a:p>
          <a:p>
            <a:pPr marL="342900" lvl="3" indent="-342900">
              <a:spcBef>
                <a:spcPts val="800"/>
              </a:spcBef>
              <a:buFontTx/>
              <a:buChar char="•"/>
            </a:pPr>
            <a:r>
              <a:rPr lang="en-US" dirty="0"/>
              <a:t>Most of the training for beginning fire fighters is aimed at the awareness level.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Grp="1" noChangeArrowheads="1"/>
          </p:cNvSpPr>
          <p:nvPr>
            <p:ph type="title"/>
          </p:nvPr>
        </p:nvSpPr>
        <p:spPr/>
        <p:txBody>
          <a:bodyPr/>
          <a:lstStyle/>
          <a:p>
            <a:r>
              <a:rPr lang="en-US" dirty="0">
                <a:latin typeface="Arial" charset="0"/>
                <a:cs typeface="Arial" charset="0"/>
              </a:rPr>
              <a:t>Hazardous Materials Incidents: Safe Approach</a:t>
            </a:r>
          </a:p>
        </p:txBody>
      </p:sp>
      <p:sp>
        <p:nvSpPr>
          <p:cNvPr id="137219" name="Rectangle 5"/>
          <p:cNvSpPr>
            <a:spLocks noGrp="1" noChangeArrowheads="1"/>
          </p:cNvSpPr>
          <p:nvPr>
            <p:ph idx="1"/>
          </p:nvPr>
        </p:nvSpPr>
        <p:spPr/>
        <p:txBody>
          <a:bodyPr/>
          <a:lstStyle/>
          <a:p>
            <a:pPr>
              <a:spcBef>
                <a:spcPts val="0"/>
              </a:spcBef>
            </a:pPr>
            <a:r>
              <a:rPr lang="en-US" dirty="0"/>
              <a:t>You must be able to recognize that there may be hazardous materials present as you approach the scene. </a:t>
            </a:r>
          </a:p>
          <a:p>
            <a:pPr>
              <a:spcBef>
                <a:spcPts val="0"/>
              </a:spcBef>
            </a:pPr>
            <a:r>
              <a:rPr lang="en-US" dirty="0"/>
              <a:t>Have the hazardous materials team dispatched as soon as possible. </a:t>
            </a:r>
          </a:p>
          <a:p>
            <a:pPr>
              <a:spcBef>
                <a:spcPts val="0"/>
              </a:spcBef>
            </a:pPr>
            <a:r>
              <a:rPr lang="en-US" dirty="0"/>
              <a:t>In addition to standard actions and precautions, </a:t>
            </a:r>
          </a:p>
          <a:p>
            <a:pPr lvl="1">
              <a:spcBef>
                <a:spcPts val="0"/>
              </a:spcBef>
            </a:pPr>
            <a:r>
              <a:rPr lang="en-US" dirty="0"/>
              <a:t>Implement site control and scene management. </a:t>
            </a:r>
          </a:p>
          <a:p>
            <a:pPr lvl="1">
              <a:spcBef>
                <a:spcPts val="0"/>
              </a:spcBef>
            </a:pPr>
            <a:r>
              <a:rPr lang="en-US" dirty="0"/>
              <a:t>Assist specialized personnel after their arrival according to your training level.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Hazardous Materials Incidents: How You Can Assist</a:t>
            </a:r>
            <a:endParaRPr lang="en-US" dirty="0"/>
          </a:p>
        </p:txBody>
      </p:sp>
      <p:sp>
        <p:nvSpPr>
          <p:cNvPr id="3" name="Content Placeholder 2"/>
          <p:cNvSpPr>
            <a:spLocks noGrp="1"/>
          </p:cNvSpPr>
          <p:nvPr>
            <p:ph idx="1"/>
          </p:nvPr>
        </p:nvSpPr>
        <p:spPr/>
        <p:txBody>
          <a:bodyPr/>
          <a:lstStyle/>
          <a:p>
            <a:r>
              <a:rPr lang="en-US" dirty="0"/>
              <a:t>Training at the awareness level will provide you with the knowledge and skills you need. </a:t>
            </a:r>
          </a:p>
          <a:p>
            <a:r>
              <a:rPr lang="en-US" dirty="0"/>
              <a:t>Four major objectives of training:</a:t>
            </a:r>
          </a:p>
          <a:p>
            <a:pPr lvl="1"/>
            <a:r>
              <a:rPr lang="en-US" dirty="0"/>
              <a:t>Analyze the magnitude of the hazardous materials incident.</a:t>
            </a:r>
          </a:p>
          <a:p>
            <a:pPr lvl="1"/>
            <a:r>
              <a:rPr lang="en-US" dirty="0"/>
              <a:t>Plan an initial response.</a:t>
            </a:r>
          </a:p>
          <a:p>
            <a:pPr lvl="1"/>
            <a:r>
              <a:rPr lang="en-US" dirty="0"/>
              <a:t>Implement the planned response.</a:t>
            </a:r>
          </a:p>
          <a:p>
            <a:pPr lvl="1"/>
            <a:r>
              <a:rPr lang="en-US" dirty="0"/>
              <a:t>Evaluate the progress of the actions taken to mitigate the incident.</a:t>
            </a:r>
          </a:p>
        </p:txBody>
      </p:sp>
    </p:spTree>
    <p:extLst>
      <p:ext uri="{BB962C8B-B14F-4D97-AF65-F5344CB8AC3E}">
        <p14:creationId xmlns:p14="http://schemas.microsoft.com/office/powerpoint/2010/main" val="3165746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Hazardous Materials Incidents: Tools Used</a:t>
            </a:r>
            <a:endParaRPr lang="en-US" dirty="0"/>
          </a:p>
        </p:txBody>
      </p:sp>
      <p:sp>
        <p:nvSpPr>
          <p:cNvPr id="3" name="Content Placeholder 2"/>
          <p:cNvSpPr>
            <a:spLocks noGrp="1"/>
          </p:cNvSpPr>
          <p:nvPr>
            <p:ph idx="1"/>
          </p:nvPr>
        </p:nvSpPr>
        <p:spPr/>
        <p:txBody>
          <a:bodyPr numCol="2"/>
          <a:lstStyle/>
          <a:p>
            <a:r>
              <a:rPr lang="en-US" dirty="0"/>
              <a:t>PPE </a:t>
            </a:r>
          </a:p>
          <a:p>
            <a:r>
              <a:rPr lang="en-US" dirty="0"/>
              <a:t>Two-way radios</a:t>
            </a:r>
          </a:p>
          <a:p>
            <a:r>
              <a:rPr lang="en-US" dirty="0"/>
              <a:t>Lighting</a:t>
            </a:r>
          </a:p>
          <a:p>
            <a:r>
              <a:rPr lang="en-US" dirty="0"/>
              <a:t>Gas monitors</a:t>
            </a:r>
          </a:p>
          <a:p>
            <a:r>
              <a:rPr lang="en-US" dirty="0"/>
              <a:t>Sensing and monitoring tools</a:t>
            </a:r>
          </a:p>
          <a:p>
            <a:r>
              <a:rPr lang="en-US" dirty="0"/>
              <a:t>Extensive research material</a:t>
            </a:r>
          </a:p>
          <a:p>
            <a:r>
              <a:rPr lang="en-US" dirty="0"/>
              <a:t>Decontamination equipment</a:t>
            </a:r>
          </a:p>
          <a:p>
            <a:r>
              <a:rPr lang="en-US" dirty="0"/>
              <a:t>Wide variety of hand tools </a:t>
            </a:r>
          </a:p>
          <a:p>
            <a:r>
              <a:rPr lang="en-US" dirty="0"/>
              <a:t>Devices for sealing breached containers </a:t>
            </a:r>
          </a:p>
          <a:p>
            <a:r>
              <a:rPr lang="en-US" dirty="0"/>
              <a:t>Leak-control devices</a:t>
            </a:r>
          </a:p>
          <a:p>
            <a:r>
              <a:rPr lang="en-US" dirty="0"/>
              <a:t>Binoculars</a:t>
            </a:r>
          </a:p>
          <a:p>
            <a:r>
              <a:rPr lang="en-US" dirty="0"/>
              <a:t>Fire line tape</a:t>
            </a:r>
          </a:p>
          <a:p>
            <a:r>
              <a:rPr lang="en-US" dirty="0"/>
              <a:t>Control agents</a:t>
            </a:r>
          </a:p>
        </p:txBody>
      </p:sp>
    </p:spTree>
    <p:extLst>
      <p:ext uri="{BB962C8B-B14F-4D97-AF65-F5344CB8AC3E}">
        <p14:creationId xmlns:p14="http://schemas.microsoft.com/office/powerpoint/2010/main" val="10158851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Elevator Rescue</a:t>
            </a:r>
          </a:p>
        </p:txBody>
      </p:sp>
      <p:sp>
        <p:nvSpPr>
          <p:cNvPr id="3" name="Content Placeholder 2"/>
          <p:cNvSpPr>
            <a:spLocks noGrp="1"/>
          </p:cNvSpPr>
          <p:nvPr>
            <p:ph sz="half" idx="1"/>
          </p:nvPr>
        </p:nvSpPr>
        <p:spPr/>
        <p:txBody>
          <a:bodyPr/>
          <a:lstStyle/>
          <a:p>
            <a:r>
              <a:rPr lang="en-US" dirty="0"/>
              <a:t>These rescues are increasing in frequency.</a:t>
            </a:r>
          </a:p>
          <a:p>
            <a:pPr marL="342900" lvl="4" indent="-342900">
              <a:spcBef>
                <a:spcPts val="800"/>
              </a:spcBef>
            </a:pPr>
            <a:r>
              <a:rPr lang="en-US" sz="2800" dirty="0"/>
              <a:t>Never attempt to move or relocate an elevator under any circumstances.</a:t>
            </a: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494213" y="2286000"/>
            <a:ext cx="4189412" cy="2795791"/>
          </a:xfrm>
        </p:spPr>
      </p:pic>
      <p:sp>
        <p:nvSpPr>
          <p:cNvPr id="6" name="Rectangle 5"/>
          <p:cNvSpPr/>
          <p:nvPr/>
        </p:nvSpPr>
        <p:spPr>
          <a:xfrm>
            <a:off x="4800600" y="5081791"/>
            <a:ext cx="1337226" cy="215444"/>
          </a:xfrm>
          <a:prstGeom prst="rect">
            <a:avLst/>
          </a:prstGeom>
        </p:spPr>
        <p:txBody>
          <a:bodyPr wrap="none">
            <a:spAutoFit/>
          </a:bodyPr>
          <a:lstStyle/>
          <a:p>
            <a:r>
              <a:rPr lang="en-US" sz="800" dirty="0">
                <a:solidFill>
                  <a:schemeClr val="tx1"/>
                </a:solidFill>
                <a:latin typeface="FrutigerLTStd-LightCn"/>
              </a:rPr>
              <a:t>© Dennis </a:t>
            </a:r>
            <a:r>
              <a:rPr lang="en-US" sz="800" dirty="0" err="1">
                <a:solidFill>
                  <a:schemeClr val="tx1"/>
                </a:solidFill>
                <a:latin typeface="FrutigerLTStd-LightCn"/>
              </a:rPr>
              <a:t>Wetherhold</a:t>
            </a:r>
            <a:r>
              <a:rPr lang="en-US" sz="800" dirty="0">
                <a:solidFill>
                  <a:schemeClr val="tx1"/>
                </a:solidFill>
                <a:latin typeface="FrutigerLTStd-LightCn"/>
              </a:rPr>
              <a:t>, Jr.</a:t>
            </a:r>
            <a:endParaRPr lang="en-US" dirty="0">
              <a:solidFill>
                <a:schemeClr val="tx1"/>
              </a:solidFill>
            </a:endParaRPr>
          </a:p>
        </p:txBody>
      </p:sp>
    </p:spTree>
    <p:extLst>
      <p:ext uri="{BB962C8B-B14F-4D97-AF65-F5344CB8AC3E}">
        <p14:creationId xmlns:p14="http://schemas.microsoft.com/office/powerpoint/2010/main" val="33193733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Elevator Rescue</a:t>
            </a:r>
          </a:p>
        </p:txBody>
      </p:sp>
      <p:sp>
        <p:nvSpPr>
          <p:cNvPr id="3" name="Content Placeholder 2"/>
          <p:cNvSpPr>
            <a:spLocks noGrp="1"/>
          </p:cNvSpPr>
          <p:nvPr>
            <p:ph idx="1"/>
          </p:nvPr>
        </p:nvSpPr>
        <p:spPr/>
        <p:txBody>
          <a:bodyPr/>
          <a:lstStyle/>
          <a:p>
            <a:pPr>
              <a:spcBef>
                <a:spcPts val="0"/>
              </a:spcBef>
            </a:pPr>
            <a:r>
              <a:rPr lang="en-US" dirty="0"/>
              <a:t>Always shut off power to a malfunctioning elevator and secure the power supply.</a:t>
            </a:r>
          </a:p>
          <a:p>
            <a:pPr>
              <a:spcBef>
                <a:spcPts val="0"/>
              </a:spcBef>
            </a:pPr>
            <a:r>
              <a:rPr lang="en-US" dirty="0"/>
              <a:t>Always use the lockout and </a:t>
            </a:r>
            <a:r>
              <a:rPr lang="en-US" dirty="0" err="1"/>
              <a:t>tagout</a:t>
            </a:r>
            <a:r>
              <a:rPr lang="en-US" dirty="0"/>
              <a:t> procedures and post a fire fighter at the power source.</a:t>
            </a:r>
          </a:p>
          <a:p>
            <a:pPr>
              <a:spcBef>
                <a:spcPts val="0"/>
              </a:spcBef>
            </a:pPr>
            <a:r>
              <a:rPr lang="en-US" dirty="0"/>
              <a:t>Identify the location of the stalled elevator.</a:t>
            </a:r>
          </a:p>
          <a:p>
            <a:pPr>
              <a:spcBef>
                <a:spcPts val="0"/>
              </a:spcBef>
            </a:pPr>
            <a:r>
              <a:rPr lang="en-US" dirty="0"/>
              <a:t>If there are victims, communicate with and reassure them.</a:t>
            </a:r>
          </a:p>
          <a:p>
            <a:pPr>
              <a:spcBef>
                <a:spcPts val="0"/>
              </a:spcBef>
            </a:pPr>
            <a:r>
              <a:rPr lang="en-US" dirty="0"/>
              <a:t>Victims are safer inside the elevator.</a:t>
            </a:r>
          </a:p>
          <a:p>
            <a:pPr>
              <a:spcBef>
                <a:spcPts val="0"/>
              </a:spcBef>
            </a:pPr>
            <a:r>
              <a:rPr lang="en-US" dirty="0"/>
              <a:t>Once the incident has been resolved, leave the power supply off.</a:t>
            </a:r>
          </a:p>
        </p:txBody>
      </p:sp>
    </p:spTree>
    <p:extLst>
      <p:ext uri="{BB962C8B-B14F-4D97-AF65-F5344CB8AC3E}">
        <p14:creationId xmlns:p14="http://schemas.microsoft.com/office/powerpoint/2010/main" val="19867129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Escalator Rescue</a:t>
            </a:r>
          </a:p>
        </p:txBody>
      </p:sp>
      <p:sp>
        <p:nvSpPr>
          <p:cNvPr id="3" name="Content Placeholder 2"/>
          <p:cNvSpPr>
            <a:spLocks noGrp="1"/>
          </p:cNvSpPr>
          <p:nvPr>
            <p:ph idx="1"/>
          </p:nvPr>
        </p:nvSpPr>
        <p:spPr/>
        <p:txBody>
          <a:bodyPr/>
          <a:lstStyle/>
          <a:p>
            <a:r>
              <a:rPr lang="en-US" dirty="0"/>
              <a:t>Never attempt to move an escalator under any circumstances.</a:t>
            </a:r>
          </a:p>
          <a:p>
            <a:r>
              <a:rPr lang="en-US" dirty="0"/>
              <a:t>Good incident risk management and assessment skills are crucial.</a:t>
            </a:r>
          </a:p>
          <a:p>
            <a:r>
              <a:rPr lang="en-US" dirty="0"/>
              <a:t>Victims must be reassured, calmed, and medically stabilized.</a:t>
            </a:r>
          </a:p>
          <a:p>
            <a:r>
              <a:rPr lang="en-US" dirty="0"/>
              <a:t>The escalator machinery must be stopped.</a:t>
            </a:r>
          </a:p>
          <a:p>
            <a:pPr lvl="1"/>
            <a:r>
              <a:rPr lang="en-US" dirty="0"/>
              <a:t>Stop switches are located at the top and bottom of most escalators.</a:t>
            </a:r>
          </a:p>
        </p:txBody>
      </p:sp>
    </p:spTree>
    <p:extLst>
      <p:ext uri="{BB962C8B-B14F-4D97-AF65-F5344CB8AC3E}">
        <p14:creationId xmlns:p14="http://schemas.microsoft.com/office/powerpoint/2010/main" val="18138604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Escalator Rescue</a:t>
            </a:r>
          </a:p>
        </p:txBody>
      </p:sp>
      <p:sp>
        <p:nvSpPr>
          <p:cNvPr id="3" name="Content Placeholder 2"/>
          <p:cNvSpPr>
            <a:spLocks noGrp="1"/>
          </p:cNvSpPr>
          <p:nvPr>
            <p:ph idx="1"/>
          </p:nvPr>
        </p:nvSpPr>
        <p:spPr/>
        <p:txBody>
          <a:bodyPr/>
          <a:lstStyle/>
          <a:p>
            <a:pPr>
              <a:spcBef>
                <a:spcPts val="0"/>
              </a:spcBef>
            </a:pPr>
            <a:r>
              <a:rPr lang="en-US" dirty="0"/>
              <a:t>Secure the power source.</a:t>
            </a:r>
          </a:p>
          <a:p>
            <a:pPr>
              <a:spcBef>
                <a:spcPts val="0"/>
              </a:spcBef>
            </a:pPr>
            <a:r>
              <a:rPr lang="en-US" dirty="0"/>
              <a:t>Ensure that personnel are competently trained and the proper equipment is available. </a:t>
            </a:r>
          </a:p>
          <a:p>
            <a:pPr>
              <a:spcBef>
                <a:spcPts val="0"/>
              </a:spcBef>
            </a:pPr>
            <a:r>
              <a:rPr lang="en-US" dirty="0"/>
              <a:t>Unnecessary or excessive damage to the escalator equipment is also undesirable.</a:t>
            </a:r>
          </a:p>
          <a:p>
            <a:pPr>
              <a:spcBef>
                <a:spcPts val="0"/>
              </a:spcBef>
            </a:pPr>
            <a:r>
              <a:rPr lang="en-US" dirty="0"/>
              <a:t>The best course may be to take no action until a trained professional arrives.</a:t>
            </a:r>
          </a:p>
          <a:p>
            <a:pPr lvl="1">
              <a:spcBef>
                <a:spcPts val="0"/>
              </a:spcBef>
            </a:pPr>
            <a:r>
              <a:rPr lang="en-US" dirty="0"/>
              <a:t>The machinery may have to be dismantled.</a:t>
            </a:r>
          </a:p>
          <a:p>
            <a:pPr>
              <a:spcBef>
                <a:spcPts val="0"/>
              </a:spcBef>
            </a:pPr>
            <a:r>
              <a:rPr lang="en-US" dirty="0"/>
              <a:t>Leave the power supply turned off until after the incident has been resolved.</a:t>
            </a:r>
          </a:p>
        </p:txBody>
      </p:sp>
    </p:spTree>
    <p:extLst>
      <p:ext uri="{BB962C8B-B14F-4D97-AF65-F5344CB8AC3E}">
        <p14:creationId xmlns:p14="http://schemas.microsoft.com/office/powerpoint/2010/main" val="9623408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Rescue</a:t>
            </a:r>
          </a:p>
        </p:txBody>
      </p:sp>
      <p:sp>
        <p:nvSpPr>
          <p:cNvPr id="3" name="Content Placeholder 2"/>
          <p:cNvSpPr>
            <a:spLocks noGrp="1"/>
          </p:cNvSpPr>
          <p:nvPr>
            <p:ph idx="1"/>
          </p:nvPr>
        </p:nvSpPr>
        <p:spPr/>
        <p:txBody>
          <a:bodyPr/>
          <a:lstStyle/>
          <a:p>
            <a:pPr>
              <a:spcBef>
                <a:spcPts val="0"/>
              </a:spcBef>
            </a:pPr>
            <a:r>
              <a:rPr lang="en-US" dirty="0"/>
              <a:t>May involve</a:t>
            </a:r>
          </a:p>
          <a:p>
            <a:pPr lvl="1">
              <a:spcBef>
                <a:spcPts val="0"/>
              </a:spcBef>
            </a:pPr>
            <a:r>
              <a:rPr lang="en-US" dirty="0"/>
              <a:t>Specialized vehicles and equipment</a:t>
            </a:r>
          </a:p>
          <a:p>
            <a:pPr lvl="1">
              <a:spcBef>
                <a:spcPts val="0"/>
              </a:spcBef>
            </a:pPr>
            <a:r>
              <a:rPr lang="en-US" dirty="0"/>
              <a:t>Confined spaces</a:t>
            </a:r>
          </a:p>
          <a:p>
            <a:pPr lvl="1">
              <a:spcBef>
                <a:spcPts val="0"/>
              </a:spcBef>
            </a:pPr>
            <a:r>
              <a:rPr lang="en-US" dirty="0"/>
              <a:t>High-voltage electrical equipment</a:t>
            </a:r>
          </a:p>
          <a:p>
            <a:pPr lvl="1">
              <a:spcBef>
                <a:spcPts val="0"/>
              </a:spcBef>
            </a:pPr>
            <a:r>
              <a:rPr lang="en-US" dirty="0"/>
              <a:t>Hazardous materials</a:t>
            </a:r>
          </a:p>
          <a:p>
            <a:pPr lvl="1">
              <a:spcBef>
                <a:spcPts val="0"/>
              </a:spcBef>
            </a:pPr>
            <a:r>
              <a:rPr lang="en-US" dirty="0"/>
              <a:t>High-angle rescue situations</a:t>
            </a:r>
          </a:p>
          <a:p>
            <a:pPr>
              <a:spcBef>
                <a:spcPts val="0"/>
              </a:spcBef>
            </a:pPr>
            <a:r>
              <a:rPr lang="en-US" dirty="0"/>
              <a:t>Preincident planning should include possible rescue incidents.</a:t>
            </a:r>
          </a:p>
          <a:p>
            <a:pPr>
              <a:spcBef>
                <a:spcPts val="0"/>
              </a:spcBef>
            </a:pPr>
            <a:r>
              <a:rPr lang="en-US" dirty="0"/>
              <a:t>Train with your special rescue team to be prepared for emergencies at these facilities.</a:t>
            </a:r>
          </a:p>
        </p:txBody>
      </p:sp>
    </p:spTree>
    <p:extLst>
      <p:ext uri="{BB962C8B-B14F-4D97-AF65-F5344CB8AC3E}">
        <p14:creationId xmlns:p14="http://schemas.microsoft.com/office/powerpoint/2010/main" val="38984414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Shooter Incidents</a:t>
            </a:r>
          </a:p>
        </p:txBody>
      </p:sp>
      <p:sp>
        <p:nvSpPr>
          <p:cNvPr id="3" name="Content Placeholder 2"/>
          <p:cNvSpPr>
            <a:spLocks noGrp="1"/>
          </p:cNvSpPr>
          <p:nvPr>
            <p:ph idx="1"/>
          </p:nvPr>
        </p:nvSpPr>
        <p:spPr/>
        <p:txBody>
          <a:bodyPr/>
          <a:lstStyle/>
          <a:p>
            <a:r>
              <a:rPr lang="en-US" dirty="0"/>
              <a:t>Active shooters are defined as one or more individuals actively engaged in harming, killing, or attempting to kill people in a populated area with the use of a firearm.</a:t>
            </a:r>
          </a:p>
          <a:p>
            <a:r>
              <a:rPr lang="en-US" dirty="0"/>
              <a:t>These incidents occur in buildings where people gather in larger numbers.</a:t>
            </a:r>
          </a:p>
          <a:p>
            <a:r>
              <a:rPr lang="en-US" dirty="0"/>
              <a:t>NFPA 3000 is a provisional standard that covers these incidents. </a:t>
            </a:r>
          </a:p>
        </p:txBody>
      </p:sp>
    </p:spTree>
    <p:extLst>
      <p:ext uri="{BB962C8B-B14F-4D97-AF65-F5344CB8AC3E}">
        <p14:creationId xmlns:p14="http://schemas.microsoft.com/office/powerpoint/2010/main" val="1348959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Shooter Incidents</a:t>
            </a:r>
          </a:p>
        </p:txBody>
      </p:sp>
      <p:sp>
        <p:nvSpPr>
          <p:cNvPr id="3" name="Content Placeholder 2"/>
          <p:cNvSpPr>
            <a:spLocks noGrp="1"/>
          </p:cNvSpPr>
          <p:nvPr>
            <p:ph idx="1"/>
          </p:nvPr>
        </p:nvSpPr>
        <p:spPr/>
        <p:txBody>
          <a:bodyPr/>
          <a:lstStyle/>
          <a:p>
            <a:pPr>
              <a:spcBef>
                <a:spcPts val="600"/>
              </a:spcBef>
            </a:pPr>
            <a:r>
              <a:rPr lang="en-US" dirty="0"/>
              <a:t>Any incident involving a hostile event such as an active shooter situation will require the assistance and cooperation of countless local, state, and federal resources. </a:t>
            </a:r>
          </a:p>
          <a:p>
            <a:pPr>
              <a:spcBef>
                <a:spcPts val="600"/>
              </a:spcBef>
            </a:pPr>
            <a:r>
              <a:rPr lang="en-US" dirty="0"/>
              <a:t>Think about the locations of potential active shooter targets in your response area.</a:t>
            </a:r>
          </a:p>
          <a:p>
            <a:pPr>
              <a:spcBef>
                <a:spcPts val="600"/>
              </a:spcBef>
            </a:pPr>
            <a:r>
              <a:rPr lang="en-US" dirty="0"/>
              <a:t>Maintain good situational awareness.</a:t>
            </a:r>
          </a:p>
          <a:p>
            <a:pPr>
              <a:spcBef>
                <a:spcPts val="600"/>
              </a:spcBef>
            </a:pPr>
            <a:r>
              <a:rPr lang="en-US" dirty="0"/>
              <a:t>Consider changing conditions and the possibility of additional shooters or planted explosive devices.</a:t>
            </a:r>
          </a:p>
        </p:txBody>
      </p:sp>
    </p:spTree>
    <p:extLst>
      <p:ext uri="{BB962C8B-B14F-4D97-AF65-F5344CB8AC3E}">
        <p14:creationId xmlns:p14="http://schemas.microsoft.com/office/powerpoint/2010/main" val="291751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p:txBody>
          <a:bodyPr/>
          <a:lstStyle/>
          <a:p>
            <a:r>
              <a:rPr lang="en-US">
                <a:latin typeface="Arial" charset="0"/>
                <a:cs typeface="Arial" charset="0"/>
              </a:rPr>
              <a:t>Types of Rescues</a:t>
            </a:r>
          </a:p>
        </p:txBody>
      </p:sp>
      <p:sp>
        <p:nvSpPr>
          <p:cNvPr id="20483" name="Rectangle 8"/>
          <p:cNvSpPr>
            <a:spLocks noGrp="1" noChangeArrowheads="1"/>
          </p:cNvSpPr>
          <p:nvPr>
            <p:ph sz="half" idx="1"/>
          </p:nvPr>
        </p:nvSpPr>
        <p:spPr>
          <a:xfrm>
            <a:off x="457200" y="1828800"/>
            <a:ext cx="4419600" cy="4294188"/>
          </a:xfrm>
        </p:spPr>
        <p:txBody>
          <a:bodyPr/>
          <a:lstStyle/>
          <a:p>
            <a:pPr>
              <a:spcBef>
                <a:spcPts val="400"/>
              </a:spcBef>
            </a:pPr>
            <a:r>
              <a:rPr lang="en-US" dirty="0">
                <a:latin typeface="Arial" charset="0"/>
                <a:cs typeface="Arial" charset="0"/>
              </a:rPr>
              <a:t>Utility hazard incidents</a:t>
            </a:r>
          </a:p>
          <a:p>
            <a:pPr>
              <a:spcBef>
                <a:spcPts val="400"/>
              </a:spcBef>
            </a:pPr>
            <a:r>
              <a:rPr lang="en-US" dirty="0">
                <a:latin typeface="Arial" charset="0"/>
                <a:cs typeface="Arial" charset="0"/>
              </a:rPr>
              <a:t>Machinery and vehicle rescue</a:t>
            </a:r>
          </a:p>
          <a:p>
            <a:pPr>
              <a:spcBef>
                <a:spcPts val="400"/>
              </a:spcBef>
            </a:pPr>
            <a:r>
              <a:rPr lang="en-US" dirty="0">
                <a:latin typeface="Arial" charset="0"/>
                <a:cs typeface="Arial" charset="0"/>
              </a:rPr>
              <a:t>Confined-space rescue</a:t>
            </a:r>
          </a:p>
          <a:p>
            <a:pPr>
              <a:spcBef>
                <a:spcPts val="400"/>
              </a:spcBef>
            </a:pPr>
            <a:r>
              <a:rPr lang="en-US" dirty="0">
                <a:latin typeface="Arial" charset="0"/>
                <a:cs typeface="Arial" charset="0"/>
              </a:rPr>
              <a:t>Rope rescue</a:t>
            </a:r>
          </a:p>
          <a:p>
            <a:pPr>
              <a:spcBef>
                <a:spcPts val="400"/>
              </a:spcBef>
            </a:pPr>
            <a:r>
              <a:rPr lang="en-US" dirty="0">
                <a:latin typeface="Arial" charset="0"/>
                <a:cs typeface="Arial" charset="0"/>
              </a:rPr>
              <a:t>Trench and excavation collapse rescue</a:t>
            </a:r>
          </a:p>
          <a:p>
            <a:pPr>
              <a:spcBef>
                <a:spcPts val="400"/>
              </a:spcBef>
            </a:pPr>
            <a:r>
              <a:rPr lang="en-US" dirty="0">
                <a:latin typeface="Arial" charset="0"/>
                <a:cs typeface="Arial" charset="0"/>
              </a:rPr>
              <a:t>Structural collapse rescue</a:t>
            </a: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876800" y="2452553"/>
            <a:ext cx="3806825" cy="2602626"/>
          </a:xfrm>
        </p:spPr>
      </p:pic>
      <p:sp>
        <p:nvSpPr>
          <p:cNvPr id="7" name="Rectangle 6"/>
          <p:cNvSpPr/>
          <p:nvPr/>
        </p:nvSpPr>
        <p:spPr>
          <a:xfrm>
            <a:off x="4876800" y="5055179"/>
            <a:ext cx="1449436" cy="215444"/>
          </a:xfrm>
          <a:prstGeom prst="rect">
            <a:avLst/>
          </a:prstGeom>
        </p:spPr>
        <p:txBody>
          <a:bodyPr wrap="none">
            <a:spAutoFit/>
          </a:bodyPr>
          <a:lstStyle/>
          <a:p>
            <a:r>
              <a:rPr lang="en-US" sz="800" dirty="0">
                <a:solidFill>
                  <a:schemeClr val="tx1"/>
                </a:solidFill>
                <a:latin typeface="FrutigerLTStd-LightCn"/>
              </a:rPr>
              <a:t>© Jones &amp; Bartlett Learning</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Shooter Incidents</a:t>
            </a:r>
          </a:p>
        </p:txBody>
      </p:sp>
      <p:sp>
        <p:nvSpPr>
          <p:cNvPr id="3" name="Content Placeholder 2"/>
          <p:cNvSpPr>
            <a:spLocks noGrp="1"/>
          </p:cNvSpPr>
          <p:nvPr>
            <p:ph idx="1"/>
          </p:nvPr>
        </p:nvSpPr>
        <p:spPr/>
        <p:txBody>
          <a:bodyPr/>
          <a:lstStyle/>
          <a:p>
            <a:r>
              <a:rPr lang="en-US" dirty="0"/>
              <a:t>Approach reported active shooter situations cautiously and stage a safe distance away until direction is provided by law enforcement.</a:t>
            </a:r>
          </a:p>
          <a:p>
            <a:pPr lvl="1"/>
            <a:r>
              <a:rPr lang="en-US" dirty="0"/>
              <a:t>Don ballistic PPE if provided.</a:t>
            </a:r>
          </a:p>
          <a:p>
            <a:pPr lvl="1"/>
            <a:r>
              <a:rPr lang="en-US" dirty="0"/>
              <a:t>Be prepared to fight fire once the area has been secured.</a:t>
            </a:r>
          </a:p>
          <a:p>
            <a:r>
              <a:rPr lang="en-US" dirty="0"/>
              <a:t>In mass casualty situations, you may be asked to forego fire suppression to provide immediate rescue/shielding of victims and control bleeding.</a:t>
            </a:r>
          </a:p>
        </p:txBody>
      </p:sp>
    </p:spTree>
    <p:extLst>
      <p:ext uri="{BB962C8B-B14F-4D97-AF65-F5344CB8AC3E}">
        <p14:creationId xmlns:p14="http://schemas.microsoft.com/office/powerpoint/2010/main" val="36529254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Shooter Incidents</a:t>
            </a:r>
          </a:p>
        </p:txBody>
      </p:sp>
      <p:sp>
        <p:nvSpPr>
          <p:cNvPr id="3" name="Content Placeholder 2"/>
          <p:cNvSpPr>
            <a:spLocks noGrp="1"/>
          </p:cNvSpPr>
          <p:nvPr>
            <p:ph idx="1"/>
          </p:nvPr>
        </p:nvSpPr>
        <p:spPr/>
        <p:txBody>
          <a:bodyPr/>
          <a:lstStyle/>
          <a:p>
            <a:r>
              <a:rPr lang="en-US" dirty="0"/>
              <a:t>If you are dispatched to an incident and discover an active shooter, take immediate action.</a:t>
            </a:r>
          </a:p>
          <a:p>
            <a:pPr lvl="1"/>
            <a:r>
              <a:rPr lang="en-US" dirty="0"/>
              <a:t>Take cover behind any object that provides protection.</a:t>
            </a:r>
          </a:p>
          <a:p>
            <a:pPr lvl="1"/>
            <a:r>
              <a:rPr lang="en-US" dirty="0"/>
              <a:t>Request immediate assistance.</a:t>
            </a:r>
          </a:p>
          <a:p>
            <a:pPr lvl="1"/>
            <a:r>
              <a:rPr lang="en-US" dirty="0"/>
              <a:t>The goal is to help victims and the uninjured retreat to safety.</a:t>
            </a:r>
          </a:p>
          <a:p>
            <a:pPr lvl="1"/>
            <a:r>
              <a:rPr lang="en-US" dirty="0"/>
              <a:t>Always follow your local protocols.</a:t>
            </a:r>
          </a:p>
        </p:txBody>
      </p:sp>
    </p:spTree>
    <p:extLst>
      <p:ext uri="{BB962C8B-B14F-4D97-AF65-F5344CB8AC3E}">
        <p14:creationId xmlns:p14="http://schemas.microsoft.com/office/powerpoint/2010/main" val="12413563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Tools and Equipment</a:t>
            </a:r>
          </a:p>
        </p:txBody>
      </p:sp>
      <p:sp>
        <p:nvSpPr>
          <p:cNvPr id="3" name="Content Placeholder 2"/>
          <p:cNvSpPr>
            <a:spLocks noGrp="1"/>
          </p:cNvSpPr>
          <p:nvPr>
            <p:ph idx="1"/>
          </p:nvPr>
        </p:nvSpPr>
        <p:spPr/>
        <p:txBody>
          <a:bodyPr/>
          <a:lstStyle/>
          <a:p>
            <a:r>
              <a:rPr lang="en-US" dirty="0"/>
              <a:t>Used for lighting, ventilation, salvage, and overhaul</a:t>
            </a:r>
          </a:p>
          <a:p>
            <a:r>
              <a:rPr lang="en-US" dirty="0"/>
              <a:t>You may be responsible for cleaning, maintaining, and testing this equipment.</a:t>
            </a:r>
          </a:p>
          <a:p>
            <a:r>
              <a:rPr lang="en-US" dirty="0"/>
              <a:t>Use these items only after you have received training in their use.</a:t>
            </a:r>
          </a:p>
          <a:p>
            <a:r>
              <a:rPr lang="en-US" dirty="0"/>
              <a:t>Read and follow the instructions supplied by the manufacturer.</a:t>
            </a:r>
          </a:p>
        </p:txBody>
      </p:sp>
    </p:spTree>
    <p:extLst>
      <p:ext uri="{BB962C8B-B14F-4D97-AF65-F5344CB8AC3E}">
        <p14:creationId xmlns:p14="http://schemas.microsoft.com/office/powerpoint/2010/main" val="38046374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Lighting Equipment and Electrical Generators</a:t>
            </a:r>
          </a:p>
        </p:txBody>
      </p:sp>
      <p:sp>
        <p:nvSpPr>
          <p:cNvPr id="3" name="Content Placeholder 2"/>
          <p:cNvSpPr>
            <a:spLocks noGrp="1"/>
          </p:cNvSpPr>
          <p:nvPr>
            <p:ph idx="1"/>
          </p:nvPr>
        </p:nvSpPr>
        <p:spPr/>
        <p:txBody>
          <a:bodyPr/>
          <a:lstStyle/>
          <a:p>
            <a:r>
              <a:rPr lang="en-US" dirty="0"/>
              <a:t>Powerful lighting equipment requires a separate source of electricity, supplied by</a:t>
            </a:r>
          </a:p>
          <a:p>
            <a:pPr lvl="1"/>
            <a:r>
              <a:rPr lang="en-US" dirty="0"/>
              <a:t>Generator</a:t>
            </a:r>
          </a:p>
          <a:p>
            <a:pPr lvl="1"/>
            <a:r>
              <a:rPr lang="en-US" dirty="0"/>
              <a:t>Inverter</a:t>
            </a:r>
          </a:p>
          <a:p>
            <a:pPr lvl="1"/>
            <a:r>
              <a:rPr lang="en-US" dirty="0"/>
              <a:t>Building’s electrical system</a:t>
            </a:r>
          </a:p>
        </p:txBody>
      </p:sp>
    </p:spTree>
    <p:extLst>
      <p:ext uri="{BB962C8B-B14F-4D97-AF65-F5344CB8AC3E}">
        <p14:creationId xmlns:p14="http://schemas.microsoft.com/office/powerpoint/2010/main" val="39833307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Inverters</a:t>
            </a:r>
          </a:p>
        </p:txBody>
      </p:sp>
      <p:sp>
        <p:nvSpPr>
          <p:cNvPr id="3" name="Content Placeholder 2"/>
          <p:cNvSpPr>
            <a:spLocks noGrp="1"/>
          </p:cNvSpPr>
          <p:nvPr>
            <p:ph idx="1"/>
          </p:nvPr>
        </p:nvSpPr>
        <p:spPr/>
        <p:txBody>
          <a:bodyPr/>
          <a:lstStyle/>
          <a:p>
            <a:r>
              <a:rPr lang="en-US" dirty="0"/>
              <a:t>Convert 12-volt DC from a vehicle’s electrical system to 120-volt AC power.</a:t>
            </a:r>
          </a:p>
          <a:p>
            <a:r>
              <a:rPr lang="en-US" dirty="0"/>
              <a:t>Typically used to power one or two apparatus-mounted lights</a:t>
            </a:r>
          </a:p>
          <a:p>
            <a:r>
              <a:rPr lang="en-US" dirty="0"/>
              <a:t>Most do not produce enough power to operate high-intensity lighting equipment, large power tools, or ventilation fans. </a:t>
            </a:r>
          </a:p>
          <a:p>
            <a:r>
              <a:rPr lang="en-US" dirty="0"/>
              <a:t>Be aware that drawing too much power can seriously damage an inverter.</a:t>
            </a:r>
          </a:p>
        </p:txBody>
      </p:sp>
    </p:spTree>
    <p:extLst>
      <p:ext uri="{BB962C8B-B14F-4D97-AF65-F5344CB8AC3E}">
        <p14:creationId xmlns:p14="http://schemas.microsoft.com/office/powerpoint/2010/main" val="32906517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Generators</a:t>
            </a:r>
          </a:p>
        </p:txBody>
      </p:sp>
      <p:sp>
        <p:nvSpPr>
          <p:cNvPr id="3" name="Content Placeholder 2"/>
          <p:cNvSpPr>
            <a:spLocks noGrp="1"/>
          </p:cNvSpPr>
          <p:nvPr>
            <p:ph idx="1"/>
          </p:nvPr>
        </p:nvSpPr>
        <p:spPr/>
        <p:txBody>
          <a:bodyPr/>
          <a:lstStyle/>
          <a:p>
            <a:pPr>
              <a:spcBef>
                <a:spcPts val="0"/>
              </a:spcBef>
            </a:pPr>
            <a:r>
              <a:rPr lang="en-US" dirty="0"/>
              <a:t>Powered by gasoline or diesel engines</a:t>
            </a:r>
          </a:p>
          <a:p>
            <a:pPr>
              <a:spcBef>
                <a:spcPts val="0"/>
              </a:spcBef>
            </a:pPr>
            <a:r>
              <a:rPr lang="en-US" dirty="0"/>
              <a:t>Portable generators</a:t>
            </a:r>
          </a:p>
          <a:p>
            <a:pPr lvl="1">
              <a:spcBef>
                <a:spcPts val="0"/>
              </a:spcBef>
            </a:pPr>
            <a:r>
              <a:rPr lang="en-US" dirty="0"/>
              <a:t>Come in various sizes</a:t>
            </a:r>
          </a:p>
          <a:p>
            <a:pPr lvl="1">
              <a:spcBef>
                <a:spcPts val="0"/>
              </a:spcBef>
            </a:pPr>
            <a:r>
              <a:rPr lang="en-US" dirty="0"/>
              <a:t>Can produce as much as 6 kW of power</a:t>
            </a:r>
          </a:p>
          <a:p>
            <a:pPr lvl="1">
              <a:spcBef>
                <a:spcPts val="0"/>
              </a:spcBef>
            </a:pPr>
            <a:r>
              <a:rPr lang="en-US" dirty="0"/>
              <a:t>Has its own fuel tank</a:t>
            </a:r>
          </a:p>
          <a:p>
            <a:pPr>
              <a:spcBef>
                <a:spcPts val="0"/>
              </a:spcBef>
            </a:pPr>
            <a:r>
              <a:rPr lang="en-US" dirty="0"/>
              <a:t>Apparatus-mounted generators</a:t>
            </a:r>
          </a:p>
          <a:p>
            <a:pPr lvl="1">
              <a:spcBef>
                <a:spcPts val="0"/>
              </a:spcBef>
            </a:pPr>
            <a:r>
              <a:rPr lang="en-US" dirty="0"/>
              <a:t>Sometimes exceed 20 kW</a:t>
            </a:r>
          </a:p>
          <a:p>
            <a:pPr lvl="1">
              <a:spcBef>
                <a:spcPts val="0"/>
              </a:spcBef>
            </a:pPr>
            <a:r>
              <a:rPr lang="en-US" dirty="0"/>
              <a:t>Draw fuel directly from the vehicle’s fuel tank</a:t>
            </a:r>
          </a:p>
          <a:p>
            <a:pPr lvl="1">
              <a:spcBef>
                <a:spcPts val="0"/>
              </a:spcBef>
            </a:pPr>
            <a:r>
              <a:rPr lang="en-US" dirty="0"/>
              <a:t>Can also be powered by the apparatus engine</a:t>
            </a:r>
          </a:p>
        </p:txBody>
      </p:sp>
    </p:spTree>
    <p:extLst>
      <p:ext uri="{BB962C8B-B14F-4D97-AF65-F5344CB8AC3E}">
        <p14:creationId xmlns:p14="http://schemas.microsoft.com/office/powerpoint/2010/main" val="23029834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Power Supply</a:t>
            </a:r>
          </a:p>
        </p:txBody>
      </p:sp>
      <p:sp>
        <p:nvSpPr>
          <p:cNvPr id="3" name="Content Placeholder 2"/>
          <p:cNvSpPr>
            <a:spLocks noGrp="1"/>
          </p:cNvSpPr>
          <p:nvPr>
            <p:ph idx="1"/>
          </p:nvPr>
        </p:nvSpPr>
        <p:spPr/>
        <p:txBody>
          <a:bodyPr/>
          <a:lstStyle/>
          <a:p>
            <a:r>
              <a:rPr lang="en-US" dirty="0"/>
              <a:t>Usually not an option if serious fire has occurred because the power will be disconnected</a:t>
            </a:r>
          </a:p>
          <a:p>
            <a:r>
              <a:rPr lang="en-US" dirty="0"/>
              <a:t>Power can sometimes be obtained from a nearby building.</a:t>
            </a:r>
          </a:p>
          <a:p>
            <a:r>
              <a:rPr lang="en-US" dirty="0"/>
              <a:t>Do not overload a household electrical circuit.</a:t>
            </a:r>
          </a:p>
        </p:txBody>
      </p:sp>
    </p:spTree>
    <p:extLst>
      <p:ext uri="{BB962C8B-B14F-4D97-AF65-F5344CB8AC3E}">
        <p14:creationId xmlns:p14="http://schemas.microsoft.com/office/powerpoint/2010/main" val="28597162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and Maintenance of Electrical Equipment</a:t>
            </a:r>
          </a:p>
        </p:txBody>
      </p:sp>
      <p:sp>
        <p:nvSpPr>
          <p:cNvPr id="3" name="Content Placeholder 2"/>
          <p:cNvSpPr>
            <a:spLocks noGrp="1"/>
          </p:cNvSpPr>
          <p:nvPr>
            <p:ph idx="1"/>
          </p:nvPr>
        </p:nvSpPr>
        <p:spPr/>
        <p:txBody>
          <a:bodyPr/>
          <a:lstStyle/>
          <a:p>
            <a:pPr>
              <a:spcBef>
                <a:spcPts val="0"/>
              </a:spcBef>
            </a:pPr>
            <a:r>
              <a:rPr lang="en-US" dirty="0"/>
              <a:t>Follow the manufacturer’s instructions for cleaning.</a:t>
            </a:r>
          </a:p>
          <a:p>
            <a:pPr>
              <a:spcBef>
                <a:spcPts val="0"/>
              </a:spcBef>
            </a:pPr>
            <a:r>
              <a:rPr lang="en-US" dirty="0"/>
              <a:t>Clean with a mild soap or detergent.</a:t>
            </a:r>
          </a:p>
          <a:p>
            <a:pPr>
              <a:spcBef>
                <a:spcPts val="0"/>
              </a:spcBef>
            </a:pPr>
            <a:r>
              <a:rPr lang="en-US" dirty="0"/>
              <a:t>Avoid strong solvents.</a:t>
            </a:r>
          </a:p>
          <a:p>
            <a:pPr>
              <a:spcBef>
                <a:spcPts val="0"/>
              </a:spcBef>
            </a:pPr>
            <a:r>
              <a:rPr lang="en-US" dirty="0"/>
              <a:t>Avoid overfilling the fuel tank on portable generators.</a:t>
            </a:r>
          </a:p>
          <a:p>
            <a:pPr>
              <a:spcBef>
                <a:spcPts val="0"/>
              </a:spcBef>
            </a:pPr>
            <a:r>
              <a:rPr lang="en-US" dirty="0"/>
              <a:t>Test generators on a weekly or monthly basis.</a:t>
            </a:r>
          </a:p>
          <a:p>
            <a:pPr>
              <a:spcBef>
                <a:spcPts val="0"/>
              </a:spcBef>
            </a:pPr>
            <a:r>
              <a:rPr lang="en-US" dirty="0"/>
              <a:t>Run generators for 15 to 30 minutes to reduce any deposit build-up.</a:t>
            </a:r>
          </a:p>
          <a:p>
            <a:pPr>
              <a:spcBef>
                <a:spcPts val="0"/>
              </a:spcBef>
            </a:pPr>
            <a:r>
              <a:rPr lang="en-US" dirty="0"/>
              <a:t>Inspect and test any other electrical equipment.</a:t>
            </a:r>
          </a:p>
        </p:txBody>
      </p:sp>
    </p:spTree>
    <p:extLst>
      <p:ext uri="{BB962C8B-B14F-4D97-AF65-F5344CB8AC3E}">
        <p14:creationId xmlns:p14="http://schemas.microsoft.com/office/powerpoint/2010/main" val="29749635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Tools and Equipment</a:t>
            </a:r>
          </a:p>
        </p:txBody>
      </p:sp>
      <p:sp>
        <p:nvSpPr>
          <p:cNvPr id="3" name="Content Placeholder 2"/>
          <p:cNvSpPr>
            <a:spLocks noGrp="1"/>
          </p:cNvSpPr>
          <p:nvPr>
            <p:ph idx="1"/>
          </p:nvPr>
        </p:nvSpPr>
        <p:spPr/>
        <p:txBody>
          <a:bodyPr/>
          <a:lstStyle/>
          <a:p>
            <a:r>
              <a:rPr lang="en-US" dirty="0"/>
              <a:t>Heavy machinery</a:t>
            </a:r>
          </a:p>
          <a:p>
            <a:r>
              <a:rPr lang="en-US" dirty="0"/>
              <a:t>Hand tools</a:t>
            </a:r>
          </a:p>
          <a:p>
            <a:r>
              <a:rPr lang="en-US" dirty="0"/>
              <a:t>Powered tools</a:t>
            </a:r>
          </a:p>
          <a:p>
            <a:pPr lvl="1"/>
            <a:r>
              <a:rPr lang="en-US" dirty="0"/>
              <a:t>Hydraulic rams and spreaders</a:t>
            </a:r>
          </a:p>
          <a:p>
            <a:r>
              <a:rPr lang="en-US" dirty="0"/>
              <a:t>Power tools for cutting or severing</a:t>
            </a:r>
          </a:p>
          <a:p>
            <a:r>
              <a:rPr lang="en-US" dirty="0"/>
              <a:t>Air chisels powered by pressurized air</a:t>
            </a:r>
          </a:p>
          <a:p>
            <a:r>
              <a:rPr lang="en-US" dirty="0"/>
              <a:t>Powered saws</a:t>
            </a:r>
          </a:p>
        </p:txBody>
      </p:sp>
    </p:spTree>
    <p:extLst>
      <p:ext uri="{BB962C8B-B14F-4D97-AF65-F5344CB8AC3E}">
        <p14:creationId xmlns:p14="http://schemas.microsoft.com/office/powerpoint/2010/main" val="38411396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3"/>
            <a:r>
              <a:rPr lang="en-US" dirty="0">
                <a:solidFill>
                  <a:schemeClr val="tx1"/>
                </a:solidFill>
              </a:rPr>
              <a:t>Cleaning and Maintenance of Power Tools and Equipment</a:t>
            </a:r>
          </a:p>
        </p:txBody>
      </p:sp>
      <p:sp>
        <p:nvSpPr>
          <p:cNvPr id="3" name="Content Placeholder 2"/>
          <p:cNvSpPr>
            <a:spLocks noGrp="1"/>
          </p:cNvSpPr>
          <p:nvPr>
            <p:ph idx="1"/>
          </p:nvPr>
        </p:nvSpPr>
        <p:spPr/>
        <p:txBody>
          <a:bodyPr/>
          <a:lstStyle/>
          <a:p>
            <a:r>
              <a:rPr lang="en-US" dirty="0"/>
              <a:t>Test these items frequently and have them serviced regularly by a qualified shop.</a:t>
            </a:r>
          </a:p>
          <a:p>
            <a:r>
              <a:rPr lang="en-US" dirty="0"/>
              <a:t>Keep records of all inspection and maintenance.</a:t>
            </a:r>
          </a:p>
          <a:p>
            <a:r>
              <a:rPr lang="en-US" dirty="0"/>
              <a:t>Fill each tool with the proper fuel.</a:t>
            </a:r>
          </a:p>
          <a:p>
            <a:pPr lvl="1"/>
            <a:r>
              <a:rPr lang="en-US" dirty="0"/>
              <a:t>It may be necessary to drain and refill equipment with fresh fuel.</a:t>
            </a:r>
          </a:p>
          <a:p>
            <a:pPr lvl="1"/>
            <a:r>
              <a:rPr lang="en-US" dirty="0"/>
              <a:t>Check manufacturer’s recommendations.</a:t>
            </a:r>
          </a:p>
        </p:txBody>
      </p:sp>
    </p:spTree>
    <p:extLst>
      <p:ext uri="{BB962C8B-B14F-4D97-AF65-F5344CB8AC3E}">
        <p14:creationId xmlns:p14="http://schemas.microsoft.com/office/powerpoint/2010/main" val="258651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dirty="0">
                <a:latin typeface="Arial" charset="0"/>
                <a:cs typeface="Arial" charset="0"/>
              </a:rPr>
              <a:t>Types of Rescues</a:t>
            </a:r>
          </a:p>
        </p:txBody>
      </p:sp>
      <p:sp>
        <p:nvSpPr>
          <p:cNvPr id="24579" name="Rectangle 5"/>
          <p:cNvSpPr>
            <a:spLocks noGrp="1" noChangeArrowheads="1"/>
          </p:cNvSpPr>
          <p:nvPr>
            <p:ph idx="1"/>
          </p:nvPr>
        </p:nvSpPr>
        <p:spPr/>
        <p:txBody>
          <a:bodyPr/>
          <a:lstStyle/>
          <a:p>
            <a:r>
              <a:rPr lang="en-US" dirty="0"/>
              <a:t>Cave and tunnel search and rescue</a:t>
            </a:r>
          </a:p>
          <a:p>
            <a:r>
              <a:rPr lang="en-US" dirty="0"/>
              <a:t>Water and ice rescue</a:t>
            </a:r>
          </a:p>
          <a:p>
            <a:r>
              <a:rPr lang="en-US" dirty="0"/>
              <a:t>Wilderness search and rescue </a:t>
            </a:r>
          </a:p>
          <a:p>
            <a:r>
              <a:rPr lang="en-US" dirty="0"/>
              <a:t>Hazardous materials incidents</a:t>
            </a:r>
          </a:p>
          <a:p>
            <a:r>
              <a:rPr lang="en-US" dirty="0"/>
              <a:t>Elevator and escalator emergencies</a:t>
            </a:r>
          </a:p>
          <a:p>
            <a:r>
              <a:rPr lang="en-US" dirty="0"/>
              <a:t>Industrial accidents</a:t>
            </a:r>
          </a:p>
          <a:p>
            <a:r>
              <a:rPr lang="en-US" dirty="0"/>
              <a:t>Active shooter incidents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3"/>
            <a:r>
              <a:rPr lang="en-US" dirty="0">
                <a:solidFill>
                  <a:schemeClr val="tx1"/>
                </a:solidFill>
              </a:rPr>
              <a:t>Cleaning and Maintenance of Power Tools and Equipment</a:t>
            </a:r>
          </a:p>
        </p:txBody>
      </p:sp>
      <p:sp>
        <p:nvSpPr>
          <p:cNvPr id="3" name="Content Placeholder 2"/>
          <p:cNvSpPr>
            <a:spLocks noGrp="1"/>
          </p:cNvSpPr>
          <p:nvPr>
            <p:ph idx="1"/>
          </p:nvPr>
        </p:nvSpPr>
        <p:spPr/>
        <p:txBody>
          <a:bodyPr/>
          <a:lstStyle/>
          <a:p>
            <a:pPr>
              <a:spcBef>
                <a:spcPts val="0"/>
              </a:spcBef>
            </a:pPr>
            <a:r>
              <a:rPr lang="en-US" dirty="0"/>
              <a:t>After returning from a fire, clean, inspect, and record data for all of your overhaul tools.</a:t>
            </a:r>
          </a:p>
          <a:p>
            <a:pPr>
              <a:spcBef>
                <a:spcPts val="0"/>
              </a:spcBef>
            </a:pPr>
            <a:r>
              <a:rPr lang="en-US" dirty="0"/>
              <a:t>All debris should be removed, and the tools should be clean and dry.</a:t>
            </a:r>
          </a:p>
          <a:p>
            <a:pPr>
              <a:spcBef>
                <a:spcPts val="0"/>
              </a:spcBef>
            </a:pPr>
            <a:r>
              <a:rPr lang="en-US" dirty="0"/>
              <a:t>All fuel tanks should be filled completely with fresh fuel.</a:t>
            </a:r>
          </a:p>
          <a:p>
            <a:pPr>
              <a:spcBef>
                <a:spcPts val="0"/>
              </a:spcBef>
            </a:pPr>
            <a:r>
              <a:rPr lang="en-US" dirty="0"/>
              <a:t>Any dull or damaged blades and chains should be replaced.</a:t>
            </a:r>
          </a:p>
          <a:p>
            <a:pPr>
              <a:spcBef>
                <a:spcPts val="0"/>
              </a:spcBef>
            </a:pPr>
            <a:r>
              <a:rPr lang="en-US" dirty="0"/>
              <a:t>Belts should be inspected to ensure that they are tight and undamaged.</a:t>
            </a:r>
          </a:p>
        </p:txBody>
      </p:sp>
    </p:spTree>
    <p:extLst>
      <p:ext uri="{BB962C8B-B14F-4D97-AF65-F5344CB8AC3E}">
        <p14:creationId xmlns:p14="http://schemas.microsoft.com/office/powerpoint/2010/main" val="26306049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3"/>
            <a:r>
              <a:rPr lang="en-US" dirty="0">
                <a:solidFill>
                  <a:schemeClr val="tx1"/>
                </a:solidFill>
              </a:rPr>
              <a:t>Cleaning and Maintenance of Power Tools and Equipment</a:t>
            </a:r>
          </a:p>
        </p:txBody>
      </p:sp>
      <p:sp>
        <p:nvSpPr>
          <p:cNvPr id="3" name="Content Placeholder 2"/>
          <p:cNvSpPr>
            <a:spLocks noGrp="1"/>
          </p:cNvSpPr>
          <p:nvPr>
            <p:ph idx="1"/>
          </p:nvPr>
        </p:nvSpPr>
        <p:spPr/>
        <p:txBody>
          <a:bodyPr/>
          <a:lstStyle/>
          <a:p>
            <a:pPr>
              <a:spcBef>
                <a:spcPts val="0"/>
              </a:spcBef>
            </a:pPr>
            <a:r>
              <a:rPr lang="en-US" dirty="0"/>
              <a:t>All guards should be securely in place.</a:t>
            </a:r>
          </a:p>
          <a:p>
            <a:pPr>
              <a:spcBef>
                <a:spcPts val="0"/>
              </a:spcBef>
            </a:pPr>
            <a:r>
              <a:rPr lang="en-US" dirty="0"/>
              <a:t>All hydraulic hose should be cleaned and inspected.</a:t>
            </a:r>
          </a:p>
          <a:p>
            <a:pPr>
              <a:spcBef>
                <a:spcPts val="0"/>
              </a:spcBef>
            </a:pPr>
            <a:r>
              <a:rPr lang="en-US" dirty="0"/>
              <a:t>All power cords should be inspected for damage.</a:t>
            </a:r>
          </a:p>
          <a:p>
            <a:pPr>
              <a:spcBef>
                <a:spcPts val="0"/>
              </a:spcBef>
            </a:pPr>
            <a:r>
              <a:rPr lang="en-US" dirty="0"/>
              <a:t>All hose fittings should be cleaned, inspected, and tested to ensure a tight fit.</a:t>
            </a:r>
          </a:p>
          <a:p>
            <a:pPr>
              <a:spcBef>
                <a:spcPts val="0"/>
              </a:spcBef>
            </a:pPr>
            <a:r>
              <a:rPr lang="en-US" dirty="0"/>
              <a:t>Tools should be started to ensure that they operate properly.</a:t>
            </a:r>
          </a:p>
        </p:txBody>
      </p:sp>
    </p:spTree>
    <p:extLst>
      <p:ext uri="{BB962C8B-B14F-4D97-AF65-F5344CB8AC3E}">
        <p14:creationId xmlns:p14="http://schemas.microsoft.com/office/powerpoint/2010/main" val="29021844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3"/>
            <a:r>
              <a:rPr lang="en-US" dirty="0">
                <a:solidFill>
                  <a:schemeClr val="tx1"/>
                </a:solidFill>
              </a:rPr>
              <a:t>Cleaning and Maintenance of Power Tools and Equipment</a:t>
            </a:r>
          </a:p>
        </p:txBody>
      </p:sp>
      <p:sp>
        <p:nvSpPr>
          <p:cNvPr id="3" name="Content Placeholder 2"/>
          <p:cNvSpPr>
            <a:spLocks noGrp="1"/>
          </p:cNvSpPr>
          <p:nvPr>
            <p:ph idx="1"/>
          </p:nvPr>
        </p:nvSpPr>
        <p:spPr/>
        <p:txBody>
          <a:bodyPr/>
          <a:lstStyle/>
          <a:p>
            <a:pPr>
              <a:spcBef>
                <a:spcPts val="600"/>
              </a:spcBef>
            </a:pPr>
            <a:r>
              <a:rPr lang="en-US" dirty="0"/>
              <a:t>Tanks on water vacuums should be emptied, washed, cleaned, and dried.</a:t>
            </a:r>
          </a:p>
          <a:p>
            <a:pPr>
              <a:spcBef>
                <a:spcPts val="600"/>
              </a:spcBef>
            </a:pPr>
            <a:r>
              <a:rPr lang="en-US" dirty="0"/>
              <a:t>The hose and nozzles on wet vacuums should be cleaned and dried.</a:t>
            </a:r>
          </a:p>
          <a:p>
            <a:pPr>
              <a:spcBef>
                <a:spcPts val="600"/>
              </a:spcBef>
            </a:pPr>
            <a:r>
              <a:rPr lang="en-US" dirty="0"/>
              <a:t>Keep all manufacturers’ manuals in a safe and easily accessible location.</a:t>
            </a:r>
          </a:p>
          <a:p>
            <a:pPr>
              <a:spcBef>
                <a:spcPts val="600"/>
              </a:spcBef>
            </a:pPr>
            <a:r>
              <a:rPr lang="en-US" dirty="0"/>
              <a:t>Learn the proper procedure for reporting a problem with a power tool and taking it out of service.</a:t>
            </a:r>
          </a:p>
        </p:txBody>
      </p:sp>
    </p:spTree>
    <p:extLst>
      <p:ext uri="{BB962C8B-B14F-4D97-AF65-F5344CB8AC3E}">
        <p14:creationId xmlns:p14="http://schemas.microsoft.com/office/powerpoint/2010/main" val="7725983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A TRI is a complex rescue incident involving vehicles or machinery, water or ice, rope techniques, trench or excavation collapse, confined spaces, structural collapse, cave and tunnel rescue, wilderness rescue, utility hazards, or hazardous materials that requires specially trained personnel and equipment.</a:t>
            </a:r>
          </a:p>
          <a:p>
            <a:r>
              <a:rPr lang="en-US" dirty="0"/>
              <a:t>Training in technical rescue areas is conducted at three levels: awareness, operations, and technician</a:t>
            </a:r>
          </a:p>
        </p:txBody>
      </p:sp>
    </p:spTree>
    <p:extLst>
      <p:ext uri="{BB962C8B-B14F-4D97-AF65-F5344CB8AC3E}">
        <p14:creationId xmlns:p14="http://schemas.microsoft.com/office/powerpoint/2010/main" val="7456476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To become proficient in handling these types of situations, you must take a formal course to gain specialized knowledge and skills.</a:t>
            </a:r>
          </a:p>
          <a:p>
            <a:r>
              <a:rPr lang="en-US" dirty="0"/>
              <a:t>Tool staging often involves placing a tarp or salvage cover on the ground at a designated location and laying out commonly used tools and equipment so that they can be readily accessed.</a:t>
            </a:r>
          </a:p>
        </p:txBody>
      </p:sp>
    </p:spTree>
    <p:extLst>
      <p:ext uri="{BB962C8B-B14F-4D97-AF65-F5344CB8AC3E}">
        <p14:creationId xmlns:p14="http://schemas.microsoft.com/office/powerpoint/2010/main" val="28538065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During technical rescue incidents, several hardware components—in addition to rope—are used to rescue victims. Two common components are </a:t>
            </a:r>
            <a:r>
              <a:rPr lang="en-US" dirty="0" err="1"/>
              <a:t>carabiners</a:t>
            </a:r>
            <a:r>
              <a:rPr lang="en-US" dirty="0"/>
              <a:t> and harnesses.</a:t>
            </a:r>
          </a:p>
          <a:p>
            <a:r>
              <a:rPr lang="en-US" dirty="0"/>
              <a:t>Most rope rescue incidents involve people who are trapped in normally inaccessible locations such as trenches, confined spaces, and open water.</a:t>
            </a:r>
          </a:p>
        </p:txBody>
      </p:sp>
    </p:spTree>
    <p:extLst>
      <p:ext uri="{BB962C8B-B14F-4D97-AF65-F5344CB8AC3E}">
        <p14:creationId xmlns:p14="http://schemas.microsoft.com/office/powerpoint/2010/main" val="2322988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When assisting rescue team members, keep five guidelines in mind:</a:t>
            </a:r>
          </a:p>
          <a:p>
            <a:pPr lvl="1"/>
            <a:r>
              <a:rPr lang="en-US" dirty="0"/>
              <a:t>Be safe.</a:t>
            </a:r>
          </a:p>
          <a:p>
            <a:pPr lvl="1"/>
            <a:r>
              <a:rPr lang="en-US" dirty="0"/>
              <a:t>Follow orders.</a:t>
            </a:r>
          </a:p>
          <a:p>
            <a:pPr lvl="1"/>
            <a:r>
              <a:rPr lang="en-US" dirty="0"/>
              <a:t>Work as a team.</a:t>
            </a:r>
          </a:p>
          <a:p>
            <a:pPr lvl="1"/>
            <a:r>
              <a:rPr lang="en-US" dirty="0"/>
              <a:t>Think.</a:t>
            </a:r>
          </a:p>
          <a:p>
            <a:pPr lvl="1"/>
            <a:r>
              <a:rPr lang="en-US" dirty="0"/>
              <a:t>Follow the Golden Rule of public service: Treat others as you would like to be treated.</a:t>
            </a:r>
          </a:p>
        </p:txBody>
      </p:sp>
    </p:spTree>
    <p:extLst>
      <p:ext uri="{BB962C8B-B14F-4D97-AF65-F5344CB8AC3E}">
        <p14:creationId xmlns:p14="http://schemas.microsoft.com/office/powerpoint/2010/main" val="34401505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numCol="2"/>
          <a:lstStyle/>
          <a:p>
            <a:r>
              <a:rPr lang="en-US" dirty="0"/>
              <a:t>The basic steps of special rescue operations are:</a:t>
            </a:r>
          </a:p>
          <a:p>
            <a:pPr lvl="1"/>
            <a:r>
              <a:rPr lang="en-US" dirty="0"/>
              <a:t>Preparation</a:t>
            </a:r>
          </a:p>
          <a:p>
            <a:pPr lvl="1"/>
            <a:r>
              <a:rPr lang="en-US" dirty="0"/>
              <a:t>Response</a:t>
            </a:r>
          </a:p>
          <a:p>
            <a:pPr lvl="1"/>
            <a:r>
              <a:rPr lang="en-US" dirty="0"/>
              <a:t>Arrival and size-up</a:t>
            </a:r>
          </a:p>
          <a:p>
            <a:pPr lvl="1"/>
            <a:r>
              <a:rPr lang="en-US" dirty="0"/>
              <a:t>Stabilization</a:t>
            </a:r>
          </a:p>
          <a:p>
            <a:pPr lvl="1"/>
            <a:r>
              <a:rPr lang="en-US" dirty="0"/>
              <a:t>Access</a:t>
            </a:r>
          </a:p>
          <a:p>
            <a:pPr lvl="1"/>
            <a:r>
              <a:rPr lang="en-US" dirty="0"/>
              <a:t>Disentanglement</a:t>
            </a:r>
          </a:p>
          <a:p>
            <a:pPr lvl="1"/>
            <a:r>
              <a:rPr lang="en-US" dirty="0"/>
              <a:t>Removal</a:t>
            </a:r>
          </a:p>
          <a:p>
            <a:pPr lvl="1"/>
            <a:r>
              <a:rPr lang="en-US" dirty="0"/>
              <a:t>Transport</a:t>
            </a:r>
          </a:p>
          <a:p>
            <a:pPr lvl="1"/>
            <a:r>
              <a:rPr lang="en-US" dirty="0"/>
              <a:t>Security of the scene</a:t>
            </a:r>
          </a:p>
          <a:p>
            <a:pPr lvl="1"/>
            <a:r>
              <a:rPr lang="en-US" dirty="0"/>
              <a:t>Preparation for the next call</a:t>
            </a:r>
          </a:p>
          <a:p>
            <a:pPr lvl="1"/>
            <a:r>
              <a:rPr lang="en-US" dirty="0" err="1"/>
              <a:t>Postincident</a:t>
            </a:r>
            <a:r>
              <a:rPr lang="en-US" dirty="0"/>
              <a:t> analysis</a:t>
            </a:r>
          </a:p>
        </p:txBody>
      </p:sp>
    </p:spTree>
    <p:extLst>
      <p:ext uri="{BB962C8B-B14F-4D97-AF65-F5344CB8AC3E}">
        <p14:creationId xmlns:p14="http://schemas.microsoft.com/office/powerpoint/2010/main" val="29050678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a:spcBef>
                <a:spcPts val="0"/>
              </a:spcBef>
            </a:pPr>
            <a:r>
              <a:rPr lang="en-US" dirty="0"/>
              <a:t>Beginning with the initial dispatch of the rescue call, start compiling facts and identifying factors pertinent to the call. The information acquired when an emergency call is received is important to the success of the rescue operation, including:</a:t>
            </a:r>
          </a:p>
          <a:p>
            <a:pPr lvl="1">
              <a:spcBef>
                <a:spcPts val="0"/>
              </a:spcBef>
            </a:pPr>
            <a:r>
              <a:rPr lang="en-US" dirty="0"/>
              <a:t>Nature and location of the incident</a:t>
            </a:r>
          </a:p>
          <a:p>
            <a:pPr lvl="1">
              <a:spcBef>
                <a:spcPts val="0"/>
              </a:spcBef>
            </a:pPr>
            <a:r>
              <a:rPr lang="en-US" dirty="0"/>
              <a:t>The conditions and positions of victims and vehicles</a:t>
            </a:r>
          </a:p>
          <a:p>
            <a:pPr lvl="1">
              <a:spcBef>
                <a:spcPts val="0"/>
              </a:spcBef>
            </a:pPr>
            <a:r>
              <a:rPr lang="en-US" dirty="0"/>
              <a:t>Any specific or special hazard information</a:t>
            </a:r>
          </a:p>
        </p:txBody>
      </p:sp>
    </p:spTree>
    <p:extLst>
      <p:ext uri="{BB962C8B-B14F-4D97-AF65-F5344CB8AC3E}">
        <p14:creationId xmlns:p14="http://schemas.microsoft.com/office/powerpoint/2010/main" val="36548873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a:spcBef>
                <a:spcPts val="0"/>
              </a:spcBef>
            </a:pPr>
            <a:r>
              <a:rPr lang="en-US" dirty="0"/>
              <a:t>A size-up should include the initial and continuous evaluation of the following issues:</a:t>
            </a:r>
          </a:p>
          <a:p>
            <a:pPr lvl="1">
              <a:spcBef>
                <a:spcPts val="0"/>
              </a:spcBef>
            </a:pPr>
            <a:r>
              <a:rPr lang="en-US" dirty="0"/>
              <a:t>Scope and magnitude of the incident</a:t>
            </a:r>
          </a:p>
          <a:p>
            <a:pPr lvl="1">
              <a:spcBef>
                <a:spcPts val="0"/>
              </a:spcBef>
            </a:pPr>
            <a:r>
              <a:rPr lang="en-US" dirty="0"/>
              <a:t>Risk/benefit analysis</a:t>
            </a:r>
          </a:p>
          <a:p>
            <a:pPr lvl="1">
              <a:spcBef>
                <a:spcPts val="0"/>
              </a:spcBef>
            </a:pPr>
            <a:r>
              <a:rPr lang="en-US" dirty="0"/>
              <a:t>Number of known and potential victims</a:t>
            </a:r>
          </a:p>
          <a:p>
            <a:pPr lvl="1">
              <a:spcBef>
                <a:spcPts val="0"/>
              </a:spcBef>
            </a:pPr>
            <a:r>
              <a:rPr lang="en-US" dirty="0"/>
              <a:t>Hazards</a:t>
            </a:r>
          </a:p>
          <a:p>
            <a:pPr lvl="1">
              <a:spcBef>
                <a:spcPts val="0"/>
              </a:spcBef>
            </a:pPr>
            <a:r>
              <a:rPr lang="en-US" dirty="0"/>
              <a:t>Access to the scene</a:t>
            </a:r>
          </a:p>
          <a:p>
            <a:pPr lvl="1">
              <a:spcBef>
                <a:spcPts val="0"/>
              </a:spcBef>
            </a:pPr>
            <a:r>
              <a:rPr lang="en-US" dirty="0"/>
              <a:t>Environmental factors</a:t>
            </a:r>
          </a:p>
          <a:p>
            <a:pPr lvl="1">
              <a:spcBef>
                <a:spcPts val="0"/>
              </a:spcBef>
            </a:pPr>
            <a:r>
              <a:rPr lang="en-US" dirty="0"/>
              <a:t>Available and necessary resources</a:t>
            </a:r>
          </a:p>
          <a:p>
            <a:pPr lvl="1">
              <a:spcBef>
                <a:spcPts val="0"/>
              </a:spcBef>
            </a:pPr>
            <a:r>
              <a:rPr lang="en-US" dirty="0"/>
              <a:t>Establishment of control perimeters</a:t>
            </a:r>
          </a:p>
        </p:txBody>
      </p:sp>
    </p:spTree>
    <p:extLst>
      <p:ext uri="{BB962C8B-B14F-4D97-AF65-F5344CB8AC3E}">
        <p14:creationId xmlns:p14="http://schemas.microsoft.com/office/powerpoint/2010/main" val="108816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dirty="0">
                <a:latin typeface="Arial" charset="0"/>
                <a:cs typeface="Arial" charset="0"/>
              </a:rPr>
              <a:t>Types of Rescues</a:t>
            </a:r>
          </a:p>
        </p:txBody>
      </p:sp>
      <p:sp>
        <p:nvSpPr>
          <p:cNvPr id="24579" name="Rectangle 5"/>
          <p:cNvSpPr>
            <a:spLocks noGrp="1" noChangeArrowheads="1"/>
          </p:cNvSpPr>
          <p:nvPr>
            <p:ph idx="1"/>
          </p:nvPr>
        </p:nvSpPr>
        <p:spPr/>
        <p:txBody>
          <a:bodyPr/>
          <a:lstStyle/>
          <a:p>
            <a:r>
              <a:rPr lang="en-US" dirty="0"/>
              <a:t>To become proficient in handling these situations, you must take a formal course to gain specialized knowledge and skills. </a:t>
            </a:r>
          </a:p>
          <a:p>
            <a:r>
              <a:rPr lang="en-US" dirty="0"/>
              <a:t>It is important for awareness level responders to have an understanding of these special types of rescues and recognize many of the tools needed for rescue situations.</a:t>
            </a:r>
          </a:p>
          <a:p>
            <a:r>
              <a:rPr lang="en-US" dirty="0"/>
              <a:t>Be sure to train with your department’s special rescue teams.</a:t>
            </a:r>
          </a:p>
        </p:txBody>
      </p:sp>
    </p:spTree>
    <p:extLst>
      <p:ext uri="{BB962C8B-B14F-4D97-AF65-F5344CB8AC3E}">
        <p14:creationId xmlns:p14="http://schemas.microsoft.com/office/powerpoint/2010/main" val="1269024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a:spcBef>
                <a:spcPts val="0"/>
              </a:spcBef>
            </a:pPr>
            <a:r>
              <a:rPr lang="en-US" dirty="0"/>
              <a:t>After sizing up the scene, take the following precautions:</a:t>
            </a:r>
          </a:p>
          <a:p>
            <a:pPr lvl="1">
              <a:spcBef>
                <a:spcPts val="0"/>
              </a:spcBef>
            </a:pPr>
            <a:r>
              <a:rPr lang="en-US" dirty="0"/>
              <a:t>Secure utility hazards.</a:t>
            </a:r>
          </a:p>
          <a:p>
            <a:pPr lvl="1">
              <a:spcBef>
                <a:spcPts val="0"/>
              </a:spcBef>
            </a:pPr>
            <a:r>
              <a:rPr lang="en-US" dirty="0"/>
              <a:t>Provide scene security.</a:t>
            </a:r>
          </a:p>
          <a:p>
            <a:pPr lvl="1">
              <a:spcBef>
                <a:spcPts val="0"/>
              </a:spcBef>
            </a:pPr>
            <a:r>
              <a:rPr lang="en-US" dirty="0"/>
              <a:t>Use the proper protective equipment for the emergency.</a:t>
            </a:r>
          </a:p>
          <a:p>
            <a:pPr lvl="1">
              <a:spcBef>
                <a:spcPts val="0"/>
              </a:spcBef>
            </a:pPr>
            <a:r>
              <a:rPr lang="en-US" dirty="0"/>
              <a:t>Activate ICS.</a:t>
            </a:r>
          </a:p>
          <a:p>
            <a:pPr lvl="1">
              <a:spcBef>
                <a:spcPts val="0"/>
              </a:spcBef>
            </a:pPr>
            <a:r>
              <a:rPr lang="en-US" dirty="0"/>
              <a:t>Activate the personnel accountability system.</a:t>
            </a:r>
          </a:p>
          <a:p>
            <a:pPr lvl="1">
              <a:spcBef>
                <a:spcPts val="0"/>
              </a:spcBef>
            </a:pPr>
            <a:r>
              <a:rPr lang="en-US" dirty="0"/>
              <a:t>Make contact with the victim, and keep the victim calm.</a:t>
            </a:r>
          </a:p>
        </p:txBody>
      </p:sp>
    </p:spTree>
    <p:extLst>
      <p:ext uri="{BB962C8B-B14F-4D97-AF65-F5344CB8AC3E}">
        <p14:creationId xmlns:p14="http://schemas.microsoft.com/office/powerpoint/2010/main" val="17380756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At any type of TRI, follow the orders of the company officer who receives direction from the IC. Many of the tasks assigned to fire fighters will involve moving equipment and objects from one place to another; others will involve protecting the team and victims.</a:t>
            </a:r>
          </a:p>
          <a:p>
            <a:r>
              <a:rPr lang="en-US" dirty="0"/>
              <a:t>Vehicle and machinery rescues occur in many settings. These situations require responders to stabilize the machinery and ensure that the electricity is off.</a:t>
            </a:r>
          </a:p>
        </p:txBody>
      </p:sp>
    </p:spTree>
    <p:extLst>
      <p:ext uri="{BB962C8B-B14F-4D97-AF65-F5344CB8AC3E}">
        <p14:creationId xmlns:p14="http://schemas.microsoft.com/office/powerpoint/2010/main" val="37157719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With a confined space, rescuers must ensure that a pure and adequate air supply is available before entering the confined spaces.</a:t>
            </a:r>
          </a:p>
          <a:p>
            <a:r>
              <a:rPr lang="en-US" dirty="0"/>
              <a:t>Low-angle and high-angle rope rescues require safe equipment, adequate training, and considerable caution.</a:t>
            </a:r>
          </a:p>
          <a:p>
            <a:r>
              <a:rPr lang="en-US" dirty="0"/>
              <a:t>Trench and excavation rescues are hazardous and require responders to minimize the chance for secondary collapses.</a:t>
            </a:r>
          </a:p>
        </p:txBody>
      </p:sp>
    </p:spTree>
    <p:extLst>
      <p:ext uri="{BB962C8B-B14F-4D97-AF65-F5344CB8AC3E}">
        <p14:creationId xmlns:p14="http://schemas.microsoft.com/office/powerpoint/2010/main" val="27032385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A damaged building is prone to structural collapse. When any part of a building becomes compromised, the dynamics of the building change.</a:t>
            </a:r>
          </a:p>
          <a:p>
            <a:r>
              <a:rPr lang="en-US" dirty="0"/>
              <a:t>Water rescue training is needed in almost all communities. Training, proper PFDs, and appropriate clothing are important to ensure rescuer safety. Wilderness rescue may be called for even when initial access to a lost or stranded individual occurs quickly.</a:t>
            </a:r>
          </a:p>
        </p:txBody>
      </p:sp>
    </p:spTree>
    <p:extLst>
      <p:ext uri="{BB962C8B-B14F-4D97-AF65-F5344CB8AC3E}">
        <p14:creationId xmlns:p14="http://schemas.microsoft.com/office/powerpoint/2010/main" val="10583620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Hazardous materials incidents are not always dispatched as hazardous materials incidents, so be cautious when approaching any incident. </a:t>
            </a:r>
          </a:p>
          <a:p>
            <a:r>
              <a:rPr lang="en-US" dirty="0"/>
              <a:t>Never attempt to move or relocate an elevator under any circumstances. Always shut off the power to a malfunctioning elevator, and secure the power supply. Implement incident risk management and risk assessment. Once the incident has been resolved, leave the power supply off.</a:t>
            </a:r>
          </a:p>
        </p:txBody>
      </p:sp>
    </p:spTree>
    <p:extLst>
      <p:ext uri="{BB962C8B-B14F-4D97-AF65-F5344CB8AC3E}">
        <p14:creationId xmlns:p14="http://schemas.microsoft.com/office/powerpoint/2010/main" val="42466889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Escalator emergencies can be challenging and complex. Never attempt to move an escalator under any circumstances—only professional escalator technicians who are thoroughly trained and authorized to do so should consider this step.</a:t>
            </a:r>
          </a:p>
          <a:p>
            <a:r>
              <a:rPr lang="en-US" dirty="0"/>
              <a:t>Electricity for lighting equipment is supplied by a generator, an inverter, or a building’s electrical system, if the power has not been interrupted.</a:t>
            </a:r>
          </a:p>
        </p:txBody>
      </p:sp>
    </p:spTree>
    <p:extLst>
      <p:ext uri="{BB962C8B-B14F-4D97-AF65-F5344CB8AC3E}">
        <p14:creationId xmlns:p14="http://schemas.microsoft.com/office/powerpoint/2010/main" val="135234809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An inverter can provide a limited amount of AC current and is typically used to power one or two lights mounted directly on the apparatus.</a:t>
            </a:r>
          </a:p>
          <a:p>
            <a:r>
              <a:rPr lang="en-US" dirty="0"/>
              <a:t>Electrical generators are powered by gasoline or diesel engines; they can be either portable or permanently mounted on fire apparatus.</a:t>
            </a:r>
          </a:p>
        </p:txBody>
      </p:sp>
    </p:spTree>
    <p:extLst>
      <p:ext uri="{BB962C8B-B14F-4D97-AF65-F5344CB8AC3E}">
        <p14:creationId xmlns:p14="http://schemas.microsoft.com/office/powerpoint/2010/main" val="81617975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342900" lvl="2" indent="-342900">
              <a:spcBef>
                <a:spcPts val="800"/>
              </a:spcBef>
            </a:pPr>
            <a:r>
              <a:rPr lang="en-US" dirty="0"/>
              <a:t>Portable electrical equipment should be cleaned and properly maintained to ensure that it will work when needed. Test and run generators on a weekly or monthly basis to confirm that they will start, run smoothly, and produce power. Run gasoline-powered generators for 15 to 30 minutes to reduce any deposit build-up that could foul the spark plugs and make the generator hard to start.</a:t>
            </a:r>
          </a:p>
        </p:txBody>
      </p:sp>
    </p:spTree>
    <p:extLst>
      <p:ext uri="{BB962C8B-B14F-4D97-AF65-F5344CB8AC3E}">
        <p14:creationId xmlns:p14="http://schemas.microsoft.com/office/powerpoint/2010/main" val="18064570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a:spcBef>
                <a:spcPts val="600"/>
              </a:spcBef>
            </a:pPr>
            <a:r>
              <a:rPr lang="en-US" sz="2700" dirty="0"/>
              <a:t>All tools and equipment must be properly maintained and left in a “ready state” for immediate use at the next incident:</a:t>
            </a:r>
          </a:p>
          <a:p>
            <a:pPr lvl="1">
              <a:spcBef>
                <a:spcPts val="600"/>
              </a:spcBef>
            </a:pPr>
            <a:r>
              <a:rPr lang="en-US" sz="2700" dirty="0"/>
              <a:t>Equipment should be cleaned, dried, inspected, and stored properly.</a:t>
            </a:r>
          </a:p>
          <a:p>
            <a:pPr lvl="1">
              <a:spcBef>
                <a:spcPts val="600"/>
              </a:spcBef>
            </a:pPr>
            <a:r>
              <a:rPr lang="en-US" sz="2700" dirty="0"/>
              <a:t>Fuel tanks should be filled.</a:t>
            </a:r>
          </a:p>
          <a:p>
            <a:pPr lvl="1">
              <a:spcBef>
                <a:spcPts val="600"/>
              </a:spcBef>
            </a:pPr>
            <a:r>
              <a:rPr lang="en-US" sz="2700" dirty="0"/>
              <a:t>Any dull or damaged blades and chains should be replaced.</a:t>
            </a:r>
          </a:p>
          <a:p>
            <a:pPr lvl="1">
              <a:spcBef>
                <a:spcPts val="600"/>
              </a:spcBef>
            </a:pPr>
            <a:r>
              <a:rPr lang="en-US" sz="2700" dirty="0"/>
              <a:t>Power equipment and tools should be tested and serviced frequently.</a:t>
            </a:r>
          </a:p>
        </p:txBody>
      </p:sp>
    </p:spTree>
    <p:extLst>
      <p:ext uri="{BB962C8B-B14F-4D97-AF65-F5344CB8AC3E}">
        <p14:creationId xmlns:p14="http://schemas.microsoft.com/office/powerpoint/2010/main" val="19837609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Read and follow the manufacturer’s manuals, and follow all instructions on the care and inspection of power tools and equipment.</a:t>
            </a:r>
          </a:p>
        </p:txBody>
      </p:sp>
    </p:spTree>
    <p:extLst>
      <p:ext uri="{BB962C8B-B14F-4D97-AF65-F5344CB8AC3E}">
        <p14:creationId xmlns:p14="http://schemas.microsoft.com/office/powerpoint/2010/main" val="234713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a:latin typeface="Arial" charset="0"/>
                <a:cs typeface="Arial" charset="0"/>
              </a:rPr>
              <a:t>Guidelines for Operations</a:t>
            </a:r>
          </a:p>
        </p:txBody>
      </p:sp>
      <p:sp>
        <p:nvSpPr>
          <p:cNvPr id="24579" name="Rectangle 5"/>
          <p:cNvSpPr>
            <a:spLocks noGrp="1" noChangeArrowheads="1"/>
          </p:cNvSpPr>
          <p:nvPr>
            <p:ph idx="1"/>
          </p:nvPr>
        </p:nvSpPr>
        <p:spPr/>
        <p:txBody>
          <a:bodyPr/>
          <a:lstStyle/>
          <a:p>
            <a:r>
              <a:rPr lang="en-US">
                <a:latin typeface="Arial" charset="0"/>
                <a:cs typeface="Arial" charset="0"/>
              </a:rPr>
              <a:t>When assisting rescue team members, follow five guidelines:</a:t>
            </a:r>
          </a:p>
          <a:p>
            <a:pPr lvl="1"/>
            <a:r>
              <a:rPr lang="en-US">
                <a:latin typeface="Arial" charset="0"/>
                <a:ea typeface="Arial" charset="0"/>
                <a:cs typeface="Arial" charset="0"/>
              </a:rPr>
              <a:t>Be safe.</a:t>
            </a:r>
          </a:p>
          <a:p>
            <a:pPr lvl="1"/>
            <a:r>
              <a:rPr lang="en-US">
                <a:latin typeface="Arial" charset="0"/>
                <a:ea typeface="Arial" charset="0"/>
                <a:cs typeface="Arial" charset="0"/>
              </a:rPr>
              <a:t>Follow orders.</a:t>
            </a:r>
          </a:p>
          <a:p>
            <a:pPr lvl="1"/>
            <a:r>
              <a:rPr lang="en-US">
                <a:latin typeface="Arial" charset="0"/>
                <a:ea typeface="Arial" charset="0"/>
                <a:cs typeface="Arial" charset="0"/>
              </a:rPr>
              <a:t>Work as a team.</a:t>
            </a:r>
          </a:p>
          <a:p>
            <a:pPr lvl="1"/>
            <a:r>
              <a:rPr lang="en-US">
                <a:latin typeface="Arial" charset="0"/>
                <a:ea typeface="Arial" charset="0"/>
                <a:cs typeface="Arial" charset="0"/>
              </a:rPr>
              <a:t>Think.</a:t>
            </a:r>
          </a:p>
          <a:p>
            <a:pPr lvl="1"/>
            <a:r>
              <a:rPr lang="en-US">
                <a:latin typeface="Arial" charset="0"/>
                <a:ea typeface="Arial" charset="0"/>
                <a:cs typeface="Arial" charset="0"/>
              </a:rPr>
              <a:t>Follow the Golden Rule of public service. </a:t>
            </a:r>
          </a:p>
        </p:txBody>
      </p:sp>
    </p:spTree>
    <p:extLst>
      <p:ext uri="{BB962C8B-B14F-4D97-AF65-F5344CB8AC3E}">
        <p14:creationId xmlns:p14="http://schemas.microsoft.com/office/powerpoint/2010/main" val="16831472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a:latin typeface="Arial" charset="0"/>
                <a:cs typeface="Arial" charset="0"/>
              </a:rPr>
              <a:t>Be Safe</a:t>
            </a:r>
          </a:p>
        </p:txBody>
      </p:sp>
      <p:sp>
        <p:nvSpPr>
          <p:cNvPr id="26627" name="Rectangle 5"/>
          <p:cNvSpPr>
            <a:spLocks noGrp="1" noChangeArrowheads="1"/>
          </p:cNvSpPr>
          <p:nvPr>
            <p:ph idx="1"/>
          </p:nvPr>
        </p:nvSpPr>
        <p:spPr/>
        <p:txBody>
          <a:bodyPr/>
          <a:lstStyle/>
          <a:p>
            <a:r>
              <a:rPr lang="en-US" dirty="0">
                <a:latin typeface="Arial" charset="0"/>
                <a:cs typeface="Arial" charset="0"/>
              </a:rPr>
              <a:t>Look for hidden hazards.</a:t>
            </a:r>
          </a:p>
          <a:p>
            <a:r>
              <a:rPr lang="en-US" dirty="0">
                <a:latin typeface="Arial" charset="0"/>
                <a:cs typeface="Arial" charset="0"/>
              </a:rPr>
              <a:t>Have the knowledge and training to recognize a situation as hazardous.</a:t>
            </a:r>
          </a:p>
          <a:p>
            <a:r>
              <a:rPr lang="en-US" dirty="0">
                <a:latin typeface="Arial" charset="0"/>
                <a:cs typeface="Arial" charset="0"/>
              </a:rPr>
              <a:t>Determine the necessary actions to ensure the safety of yourself, your team members, victims of the incident, and bystanders.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r>
              <a:rPr lang="en-US">
                <a:latin typeface="Arial" charset="0"/>
                <a:cs typeface="Arial" charset="0"/>
              </a:rPr>
              <a:t>Follow Orders</a:t>
            </a:r>
          </a:p>
        </p:txBody>
      </p:sp>
      <p:sp>
        <p:nvSpPr>
          <p:cNvPr id="28675" name="Rectangle 5"/>
          <p:cNvSpPr>
            <a:spLocks noGrp="1" noChangeArrowheads="1"/>
          </p:cNvSpPr>
          <p:nvPr>
            <p:ph idx="1"/>
          </p:nvPr>
        </p:nvSpPr>
        <p:spPr/>
        <p:txBody>
          <a:bodyPr/>
          <a:lstStyle/>
          <a:p>
            <a:r>
              <a:rPr lang="en-US" dirty="0">
                <a:latin typeface="Arial" charset="0"/>
                <a:cs typeface="Arial" charset="0"/>
              </a:rPr>
              <a:t>Your officers and the rescue teams have received extensive training.</a:t>
            </a:r>
          </a:p>
          <a:p>
            <a:r>
              <a:rPr lang="en-US" dirty="0">
                <a:latin typeface="Arial" charset="0"/>
                <a:cs typeface="Arial" charset="0"/>
              </a:rPr>
              <a:t>It is critical that you follow orders exactly as they are given.</a:t>
            </a:r>
          </a:p>
          <a:p>
            <a:pPr lvl="1"/>
            <a:r>
              <a:rPr lang="en-US" dirty="0">
                <a:latin typeface="Arial" charset="0"/>
                <a:cs typeface="Arial" charset="0"/>
              </a:rPr>
              <a:t>If you do not know what is expected, ask.</a:t>
            </a:r>
          </a:p>
          <a:p>
            <a:r>
              <a:rPr lang="en-US" dirty="0">
                <a:latin typeface="Arial" charset="0"/>
                <a:cs typeface="Arial" charset="0"/>
              </a:rPr>
              <a:t>Grasping paramilitary attitudes will facilitate understanding of the command and control aspect of fire departments.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p:txBody>
          <a:bodyPr/>
          <a:lstStyle/>
          <a:p>
            <a:r>
              <a:rPr lang="en-US">
                <a:latin typeface="Arial" charset="0"/>
                <a:cs typeface="Arial" charset="0"/>
              </a:rPr>
              <a:t>Work as a Team</a:t>
            </a:r>
          </a:p>
        </p:txBody>
      </p:sp>
      <p:sp>
        <p:nvSpPr>
          <p:cNvPr id="30723" name="Rectangle 6"/>
          <p:cNvSpPr>
            <a:spLocks noGrp="1" noChangeArrowheads="1"/>
          </p:cNvSpPr>
          <p:nvPr>
            <p:ph sz="half" idx="1"/>
          </p:nvPr>
        </p:nvSpPr>
        <p:spPr/>
        <p:txBody>
          <a:bodyPr/>
          <a:lstStyle/>
          <a:p>
            <a:r>
              <a:rPr lang="en-US" dirty="0">
                <a:latin typeface="Arial" charset="0"/>
                <a:cs typeface="Arial" charset="0"/>
              </a:rPr>
              <a:t>Team members must work together to complete the goal.</a:t>
            </a:r>
          </a:p>
          <a:p>
            <a:r>
              <a:rPr lang="en-US" dirty="0">
                <a:latin typeface="Arial" charset="0"/>
                <a:cs typeface="Arial" charset="0"/>
              </a:rPr>
              <a:t>Rescue is a different goal but requires the same team effort.</a:t>
            </a:r>
          </a:p>
          <a:p>
            <a:r>
              <a:rPr lang="en-US" dirty="0">
                <a:latin typeface="Arial" charset="0"/>
                <a:cs typeface="Arial" charset="0"/>
              </a:rPr>
              <a:t>Your role is essential.</a:t>
            </a: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694159" y="2196306"/>
            <a:ext cx="4000352" cy="3061494"/>
          </a:xfrm>
        </p:spPr>
      </p:pic>
      <p:sp>
        <p:nvSpPr>
          <p:cNvPr id="4" name="Rectangle 3"/>
          <p:cNvSpPr/>
          <p:nvPr/>
        </p:nvSpPr>
        <p:spPr>
          <a:xfrm>
            <a:off x="4953000" y="5257800"/>
            <a:ext cx="1449436" cy="215444"/>
          </a:xfrm>
          <a:prstGeom prst="rect">
            <a:avLst/>
          </a:prstGeom>
        </p:spPr>
        <p:txBody>
          <a:bodyPr wrap="none">
            <a:spAutoFit/>
          </a:bodyPr>
          <a:lstStyle/>
          <a:p>
            <a:r>
              <a:rPr lang="en-US" sz="800" dirty="0">
                <a:solidFill>
                  <a:schemeClr val="tx1"/>
                </a:solidFill>
                <a:latin typeface="FrutigerLTStd-LightCn"/>
              </a:rPr>
              <a:t>© Jones &amp; Bartlett Learning</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a:latin typeface="Arial" charset="0"/>
                <a:cs typeface="Arial" charset="0"/>
              </a:rPr>
              <a:t>Think</a:t>
            </a:r>
          </a:p>
        </p:txBody>
      </p:sp>
      <p:sp>
        <p:nvSpPr>
          <p:cNvPr id="32771" name="Rectangle 5"/>
          <p:cNvSpPr>
            <a:spLocks noGrp="1" noChangeArrowheads="1"/>
          </p:cNvSpPr>
          <p:nvPr>
            <p:ph idx="1"/>
          </p:nvPr>
        </p:nvSpPr>
        <p:spPr/>
        <p:txBody>
          <a:bodyPr/>
          <a:lstStyle/>
          <a:p>
            <a:r>
              <a:rPr lang="en-US" dirty="0">
                <a:latin typeface="Arial" charset="0"/>
                <a:cs typeface="Arial" charset="0"/>
              </a:rPr>
              <a:t>Constantly assess and reassess the scene. </a:t>
            </a:r>
          </a:p>
          <a:p>
            <a:r>
              <a:rPr lang="en-US" dirty="0">
                <a:latin typeface="Arial" charset="0"/>
                <a:cs typeface="Arial" charset="0"/>
              </a:rPr>
              <a:t>Observations a fire fighter should bring to a superior officer’s attention include:</a:t>
            </a:r>
          </a:p>
          <a:p>
            <a:pPr lvl="1"/>
            <a:r>
              <a:rPr lang="en-US" dirty="0">
                <a:latin typeface="Arial" charset="0"/>
                <a:ea typeface="Arial" charset="0"/>
                <a:cs typeface="Arial" charset="0"/>
              </a:rPr>
              <a:t>Unsafe structures</a:t>
            </a:r>
          </a:p>
          <a:p>
            <a:pPr lvl="1"/>
            <a:r>
              <a:rPr lang="en-US" dirty="0">
                <a:latin typeface="Arial" charset="0"/>
                <a:ea typeface="Arial" charset="0"/>
                <a:cs typeface="Arial" charset="0"/>
              </a:rPr>
              <a:t>Changing weather conditions</a:t>
            </a:r>
          </a:p>
          <a:p>
            <a:pPr lvl="1"/>
            <a:r>
              <a:rPr lang="en-US" dirty="0">
                <a:latin typeface="Arial" charset="0"/>
                <a:ea typeface="Arial" charset="0"/>
                <a:cs typeface="Arial" charset="0"/>
              </a:rPr>
              <a:t>Suspicious packages </a:t>
            </a:r>
          </a:p>
          <a:p>
            <a:pPr lvl="1"/>
            <a:r>
              <a:rPr lang="en-US" dirty="0">
                <a:latin typeface="Arial" charset="0"/>
                <a:ea typeface="Arial" charset="0"/>
                <a:cs typeface="Arial" charset="0"/>
              </a:rPr>
              <a:t>Broken equipment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en-US" dirty="0">
                <a:latin typeface="Arial" charset="0"/>
                <a:cs typeface="Arial" charset="0"/>
              </a:rPr>
              <a:t>Follow the Golden Rule </a:t>
            </a:r>
            <a:br>
              <a:rPr lang="en-US" dirty="0">
                <a:latin typeface="Arial" charset="0"/>
                <a:cs typeface="Arial" charset="0"/>
              </a:rPr>
            </a:br>
            <a:r>
              <a:rPr lang="en-US" dirty="0">
                <a:latin typeface="Arial" charset="0"/>
                <a:cs typeface="Arial" charset="0"/>
              </a:rPr>
              <a:t>of Public Service</a:t>
            </a:r>
          </a:p>
        </p:txBody>
      </p:sp>
      <p:sp>
        <p:nvSpPr>
          <p:cNvPr id="34819" name="Rectangle 5"/>
          <p:cNvSpPr>
            <a:spLocks noGrp="1" noChangeArrowheads="1"/>
          </p:cNvSpPr>
          <p:nvPr>
            <p:ph idx="1"/>
          </p:nvPr>
        </p:nvSpPr>
        <p:spPr/>
        <p:txBody>
          <a:bodyPr/>
          <a:lstStyle/>
          <a:p>
            <a:r>
              <a:rPr lang="en-US">
                <a:latin typeface="Arial" charset="0"/>
                <a:cs typeface="Arial" charset="0"/>
              </a:rPr>
              <a:t>Remember that the victim needs your emotional support and encouragement. </a:t>
            </a:r>
          </a:p>
          <a:p>
            <a:r>
              <a:rPr lang="en-US">
                <a:latin typeface="Arial" charset="0"/>
                <a:cs typeface="Arial" charset="0"/>
              </a:rPr>
              <a:t>It is helpful to tell the victim what actions will be performed during the rescue process.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dirty="0">
                <a:latin typeface="Arial" charset="0"/>
                <a:cs typeface="Arial" charset="0"/>
              </a:rPr>
              <a:t>Knowledge Objectives</a:t>
            </a:r>
          </a:p>
        </p:txBody>
      </p:sp>
      <p:sp>
        <p:nvSpPr>
          <p:cNvPr id="6147" name="Rectangle 5"/>
          <p:cNvSpPr>
            <a:spLocks noGrp="1" noChangeArrowheads="1"/>
          </p:cNvSpPr>
          <p:nvPr>
            <p:ph idx="1"/>
          </p:nvPr>
        </p:nvSpPr>
        <p:spPr/>
        <p:txBody>
          <a:bodyPr/>
          <a:lstStyle/>
          <a:p>
            <a:r>
              <a:rPr lang="en-US" dirty="0">
                <a:latin typeface="Arial" charset="0"/>
                <a:cs typeface="Arial" charset="0"/>
              </a:rPr>
              <a:t>Define the types of special rescues encountered by fire fighters. </a:t>
            </a:r>
          </a:p>
          <a:p>
            <a:r>
              <a:rPr lang="en-US" dirty="0">
                <a:latin typeface="Arial" charset="0"/>
                <a:cs typeface="Arial" charset="0"/>
              </a:rPr>
              <a:t>Describe the steps of a special rescue.</a:t>
            </a:r>
          </a:p>
          <a:p>
            <a:r>
              <a:rPr lang="en-US" dirty="0"/>
              <a:t>Explain how tools and equipment are staged for rapid access. </a:t>
            </a:r>
          </a:p>
          <a:p>
            <a:r>
              <a:rPr lang="en-US" dirty="0">
                <a:latin typeface="Arial" charset="0"/>
                <a:cs typeface="Arial" charset="0"/>
              </a:rPr>
              <a:t>Describe the general procedures at a special rescue scene.</a:t>
            </a:r>
          </a:p>
          <a:p>
            <a:r>
              <a:rPr lang="en-US" dirty="0"/>
              <a:t>Describe how to safely approach and assist at a vehicle or machinery rescue incident. </a:t>
            </a:r>
            <a:endParaRPr lang="en-US" dirty="0">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title"/>
          </p:nvPr>
        </p:nvSpPr>
        <p:spPr/>
        <p:txBody>
          <a:bodyPr/>
          <a:lstStyle/>
          <a:p>
            <a:r>
              <a:rPr lang="en-US"/>
              <a:t>Steps of Special Rescue</a:t>
            </a:r>
          </a:p>
        </p:txBody>
      </p:sp>
      <p:sp>
        <p:nvSpPr>
          <p:cNvPr id="36867" name="Rectangle 8"/>
          <p:cNvSpPr>
            <a:spLocks noGrp="1" noChangeArrowheads="1"/>
          </p:cNvSpPr>
          <p:nvPr>
            <p:ph idx="1"/>
          </p:nvPr>
        </p:nvSpPr>
        <p:spPr/>
        <p:txBody>
          <a:bodyPr numCol="2"/>
          <a:lstStyle/>
          <a:p>
            <a:r>
              <a:rPr lang="en-US" dirty="0"/>
              <a:t>Preparation</a:t>
            </a:r>
          </a:p>
          <a:p>
            <a:r>
              <a:rPr lang="en-US" dirty="0"/>
              <a:t>Response</a:t>
            </a:r>
          </a:p>
          <a:p>
            <a:r>
              <a:rPr lang="en-US" dirty="0"/>
              <a:t>Arrival and size-up</a:t>
            </a:r>
          </a:p>
          <a:p>
            <a:r>
              <a:rPr lang="en-US" dirty="0"/>
              <a:t>Stabilization</a:t>
            </a:r>
          </a:p>
          <a:p>
            <a:r>
              <a:rPr lang="en-US" dirty="0"/>
              <a:t>Access</a:t>
            </a:r>
          </a:p>
          <a:p>
            <a:r>
              <a:rPr lang="en-US" dirty="0"/>
              <a:t>Disentanglement</a:t>
            </a:r>
          </a:p>
          <a:p>
            <a:r>
              <a:rPr lang="en-US" dirty="0"/>
              <a:t>Removal</a:t>
            </a:r>
          </a:p>
          <a:p>
            <a:r>
              <a:rPr lang="en-US" dirty="0"/>
              <a:t>Transport</a:t>
            </a:r>
          </a:p>
          <a:p>
            <a:r>
              <a:rPr lang="en-US" dirty="0"/>
              <a:t>Security of the scene and preparation for the next call</a:t>
            </a:r>
          </a:p>
          <a:p>
            <a:r>
              <a:rPr lang="en-US" dirty="0" err="1"/>
              <a:t>Postincident</a:t>
            </a:r>
            <a:r>
              <a:rPr lang="en-US" dirty="0"/>
              <a:t> analysis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r>
              <a:rPr lang="en-US" dirty="0">
                <a:latin typeface="Arial" charset="0"/>
                <a:cs typeface="Arial" charset="0"/>
              </a:rPr>
              <a:t>Preparing for the Response</a:t>
            </a:r>
          </a:p>
        </p:txBody>
      </p:sp>
      <p:sp>
        <p:nvSpPr>
          <p:cNvPr id="38915" name="Rectangle 5"/>
          <p:cNvSpPr>
            <a:spLocks noGrp="1" noChangeArrowheads="1"/>
          </p:cNvSpPr>
          <p:nvPr>
            <p:ph idx="1"/>
          </p:nvPr>
        </p:nvSpPr>
        <p:spPr/>
        <p:txBody>
          <a:bodyPr/>
          <a:lstStyle/>
          <a:p>
            <a:r>
              <a:rPr lang="en-US" sz="2300" dirty="0">
                <a:latin typeface="Arial" charset="0"/>
                <a:cs typeface="Arial" charset="0"/>
              </a:rPr>
              <a:t>Train with specialized rescue teams.</a:t>
            </a:r>
          </a:p>
          <a:p>
            <a:r>
              <a:rPr lang="en-US" sz="2300" dirty="0">
                <a:latin typeface="Arial" charset="0"/>
                <a:cs typeface="Arial" charset="0"/>
              </a:rPr>
              <a:t>Know the terms used in the field.</a:t>
            </a:r>
          </a:p>
          <a:p>
            <a:r>
              <a:rPr lang="en-US" sz="2300" dirty="0">
                <a:latin typeface="Arial" charset="0"/>
                <a:cs typeface="Arial" charset="0"/>
              </a:rPr>
              <a:t>Know the hazards in your response area.</a:t>
            </a:r>
          </a:p>
          <a:p>
            <a:r>
              <a:rPr lang="en-US" sz="2300" dirty="0">
                <a:latin typeface="Arial" charset="0"/>
                <a:cs typeface="Arial" charset="0"/>
              </a:rPr>
              <a:t>Before responding, address:</a:t>
            </a:r>
          </a:p>
          <a:p>
            <a:pPr lvl="1"/>
            <a:r>
              <a:rPr lang="en-US" sz="2300" dirty="0">
                <a:latin typeface="Arial" charset="0"/>
                <a:ea typeface="Arial" charset="0"/>
                <a:cs typeface="Arial" charset="0"/>
              </a:rPr>
              <a:t>Whether department is equipped to do so </a:t>
            </a:r>
          </a:p>
          <a:p>
            <a:pPr lvl="1"/>
            <a:r>
              <a:rPr lang="en-US" sz="2300" dirty="0">
                <a:latin typeface="Arial" charset="0"/>
                <a:ea typeface="Arial" charset="0"/>
                <a:cs typeface="Arial" charset="0"/>
              </a:rPr>
              <a:t>Whether department meets </a:t>
            </a:r>
            <a:r>
              <a:rPr lang="en-US" sz="2300" dirty="0"/>
              <a:t>National Fire Protection Association (</a:t>
            </a:r>
            <a:r>
              <a:rPr lang="en-US" sz="2300" dirty="0">
                <a:latin typeface="Arial" charset="0"/>
                <a:ea typeface="Arial" charset="0"/>
                <a:cs typeface="Arial" charset="0"/>
              </a:rPr>
              <a:t>NFPA) and </a:t>
            </a:r>
            <a:r>
              <a:rPr lang="en-US" sz="2300" dirty="0"/>
              <a:t>Occupational Safety and Health Administration (</a:t>
            </a:r>
            <a:r>
              <a:rPr lang="en-US" sz="2300" dirty="0">
                <a:latin typeface="Arial" charset="0"/>
                <a:ea typeface="Arial" charset="0"/>
                <a:cs typeface="Arial" charset="0"/>
              </a:rPr>
              <a:t>OSHA) standards for TRI calls </a:t>
            </a:r>
          </a:p>
          <a:p>
            <a:pPr lvl="1"/>
            <a:r>
              <a:rPr lang="en-US" sz="2300" dirty="0">
                <a:latin typeface="Arial" charset="0"/>
                <a:ea typeface="Arial" charset="0"/>
                <a:cs typeface="Arial" charset="0"/>
              </a:rPr>
              <a:t>Which equipment and personnel is sent</a:t>
            </a:r>
          </a:p>
          <a:p>
            <a:pPr lvl="1"/>
            <a:r>
              <a:rPr lang="en-US" sz="2300" dirty="0">
                <a:latin typeface="Arial" charset="0"/>
                <a:ea typeface="Arial" charset="0"/>
                <a:cs typeface="Arial" charset="0"/>
              </a:rPr>
              <a:t>How department will respond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r>
              <a:rPr lang="en-US" dirty="0">
                <a:latin typeface="Arial" charset="0"/>
                <a:cs typeface="Arial" charset="0"/>
              </a:rPr>
              <a:t>Responding to the Incident</a:t>
            </a:r>
          </a:p>
        </p:txBody>
      </p:sp>
      <p:sp>
        <p:nvSpPr>
          <p:cNvPr id="40963" name="Rectangle 5"/>
          <p:cNvSpPr>
            <a:spLocks noGrp="1" noChangeArrowheads="1"/>
          </p:cNvSpPr>
          <p:nvPr>
            <p:ph idx="1"/>
          </p:nvPr>
        </p:nvSpPr>
        <p:spPr/>
        <p:txBody>
          <a:bodyPr/>
          <a:lstStyle/>
          <a:p>
            <a:r>
              <a:rPr lang="en-US" dirty="0">
                <a:latin typeface="Arial" charset="0"/>
                <a:cs typeface="Arial" charset="0"/>
              </a:rPr>
              <a:t>A TRI should have a dispatch protocol.</a:t>
            </a:r>
          </a:p>
          <a:p>
            <a:r>
              <a:rPr lang="en-US" dirty="0">
                <a:latin typeface="Arial" charset="0"/>
                <a:cs typeface="Arial" charset="0"/>
              </a:rPr>
              <a:t>Agency with own TRI team</a:t>
            </a:r>
          </a:p>
          <a:p>
            <a:pPr lvl="1"/>
            <a:r>
              <a:rPr lang="en-US" dirty="0">
                <a:latin typeface="Arial" charset="0"/>
                <a:ea typeface="Arial" charset="0"/>
                <a:cs typeface="Arial" charset="0"/>
              </a:rPr>
              <a:t>Responds with rescue squad</a:t>
            </a:r>
          </a:p>
          <a:p>
            <a:r>
              <a:rPr lang="en-US" dirty="0">
                <a:latin typeface="Arial" charset="0"/>
                <a:cs typeface="Arial" charset="0"/>
              </a:rPr>
              <a:t>Agency without TRI team </a:t>
            </a:r>
          </a:p>
          <a:p>
            <a:pPr lvl="1"/>
            <a:r>
              <a:rPr lang="en-US" dirty="0">
                <a:latin typeface="Arial" charset="0"/>
                <a:ea typeface="Arial" charset="0"/>
                <a:cs typeface="Arial" charset="0"/>
              </a:rPr>
              <a:t>Authority with jurisdiction should arrange for necessary resources and personnel</a:t>
            </a:r>
          </a:p>
          <a:p>
            <a:r>
              <a:rPr lang="en-US" dirty="0">
                <a:latin typeface="Arial" charset="0"/>
                <a:ea typeface="Arial" charset="0"/>
                <a:cs typeface="Arial" charset="0"/>
              </a:rPr>
              <a:t>Often necessary to notify power and utility companies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r>
              <a:rPr lang="en-US">
                <a:latin typeface="Arial" charset="0"/>
                <a:cs typeface="Arial" charset="0"/>
              </a:rPr>
              <a:t>Arrival and Size-Up</a:t>
            </a:r>
          </a:p>
        </p:txBody>
      </p:sp>
      <p:sp>
        <p:nvSpPr>
          <p:cNvPr id="45059" name="Rectangle 5"/>
          <p:cNvSpPr>
            <a:spLocks noGrp="1" noChangeArrowheads="1"/>
          </p:cNvSpPr>
          <p:nvPr>
            <p:ph idx="1"/>
          </p:nvPr>
        </p:nvSpPr>
        <p:spPr/>
        <p:txBody>
          <a:bodyPr/>
          <a:lstStyle/>
          <a:p>
            <a:r>
              <a:rPr lang="en-US" dirty="0">
                <a:latin typeface="Arial" charset="0"/>
                <a:cs typeface="Arial" charset="0"/>
              </a:rPr>
              <a:t>First company officer assumes command.</a:t>
            </a:r>
          </a:p>
          <a:p>
            <a:r>
              <a:rPr lang="en-US" dirty="0">
                <a:latin typeface="Arial" charset="0"/>
                <a:cs typeface="Arial" charset="0"/>
              </a:rPr>
              <a:t>Officer should make contact with responsible party at work sites or industrial facilities.</a:t>
            </a:r>
          </a:p>
          <a:p>
            <a:r>
              <a:rPr lang="en-US" dirty="0">
                <a:latin typeface="Arial" charset="0"/>
                <a:cs typeface="Arial" charset="0"/>
              </a:rPr>
              <a:t>The most important part of any rescue is </a:t>
            </a:r>
          </a:p>
          <a:p>
            <a:pPr lvl="1"/>
            <a:r>
              <a:rPr lang="en-US" dirty="0">
                <a:latin typeface="Arial" charset="0"/>
                <a:ea typeface="Arial" charset="0"/>
                <a:cs typeface="Arial" charset="0"/>
              </a:rPr>
              <a:t>Identification of hazards </a:t>
            </a:r>
          </a:p>
          <a:p>
            <a:pPr lvl="1"/>
            <a:r>
              <a:rPr lang="en-US" dirty="0">
                <a:latin typeface="Arial" charset="0"/>
                <a:ea typeface="Arial" charset="0"/>
                <a:cs typeface="Arial" charset="0"/>
              </a:rPr>
              <a:t>Decision of recovery versus rescue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a:latin typeface="Arial" charset="0"/>
                <a:cs typeface="Arial" charset="0"/>
              </a:rPr>
              <a:t>Arrival and Size-Up</a:t>
            </a:r>
          </a:p>
        </p:txBody>
      </p:sp>
      <p:sp>
        <p:nvSpPr>
          <p:cNvPr id="47107" name="Rectangle 5"/>
          <p:cNvSpPr>
            <a:spLocks noGrp="1" noChangeArrowheads="1"/>
          </p:cNvSpPr>
          <p:nvPr>
            <p:ph idx="1"/>
          </p:nvPr>
        </p:nvSpPr>
        <p:spPr/>
        <p:txBody>
          <a:bodyPr/>
          <a:lstStyle/>
          <a:p>
            <a:r>
              <a:rPr lang="en-US" dirty="0">
                <a:latin typeface="Arial" charset="0"/>
                <a:cs typeface="Arial" charset="0"/>
              </a:rPr>
              <a:t>Do </a:t>
            </a:r>
            <a:r>
              <a:rPr lang="en-US" i="1" dirty="0">
                <a:latin typeface="Arial" charset="0"/>
                <a:cs typeface="Arial" charset="0"/>
              </a:rPr>
              <a:t>not</a:t>
            </a:r>
            <a:r>
              <a:rPr lang="en-US" dirty="0">
                <a:latin typeface="Arial" charset="0"/>
                <a:cs typeface="Arial" charset="0"/>
              </a:rPr>
              <a:t> rush into the incident. </a:t>
            </a:r>
          </a:p>
          <a:p>
            <a:pPr lvl="1"/>
            <a:r>
              <a:rPr lang="en-US" dirty="0">
                <a:latin typeface="Arial" charset="0"/>
                <a:ea typeface="Arial" charset="0"/>
                <a:cs typeface="Arial" charset="0"/>
              </a:rPr>
              <a:t>Stop and think about possible/invisible dangers. </a:t>
            </a:r>
          </a:p>
          <a:p>
            <a:pPr lvl="1"/>
            <a:r>
              <a:rPr lang="en-US" dirty="0">
                <a:latin typeface="Arial" charset="0"/>
                <a:ea typeface="Arial" charset="0"/>
                <a:cs typeface="Arial" charset="0"/>
              </a:rPr>
              <a:t>Do not make yourself part of the problem.</a:t>
            </a:r>
          </a:p>
          <a:p>
            <a:pPr lvl="1"/>
            <a:r>
              <a:rPr lang="en-US" dirty="0"/>
              <a:t>Report size-up information, request appropriate resources, and establish a safe perimeter.</a:t>
            </a:r>
          </a:p>
          <a:p>
            <a:pPr lvl="1"/>
            <a:r>
              <a:rPr lang="en-US" dirty="0"/>
              <a:t>When the special rescue team arrives, give updated information and await instructions.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Staging</a:t>
            </a:r>
          </a:p>
        </p:txBody>
      </p:sp>
      <p:sp>
        <p:nvSpPr>
          <p:cNvPr id="3" name="Content Placeholder 2"/>
          <p:cNvSpPr>
            <a:spLocks noGrp="1"/>
          </p:cNvSpPr>
          <p:nvPr>
            <p:ph idx="1"/>
          </p:nvPr>
        </p:nvSpPr>
        <p:spPr/>
        <p:txBody>
          <a:bodyPr/>
          <a:lstStyle/>
          <a:p>
            <a:r>
              <a:rPr lang="en-US" sz="2700" dirty="0"/>
              <a:t>Identify the tools and equipment needed.</a:t>
            </a:r>
          </a:p>
          <a:p>
            <a:pPr lvl="1"/>
            <a:r>
              <a:rPr lang="en-US" sz="2700" dirty="0"/>
              <a:t>Place a tarp or salvage cover on the ground at a designated location. </a:t>
            </a:r>
          </a:p>
          <a:p>
            <a:pPr lvl="1"/>
            <a:r>
              <a:rPr lang="en-US" sz="2700" dirty="0"/>
              <a:t>Saves valuable time</a:t>
            </a:r>
          </a:p>
          <a:p>
            <a:pPr lvl="1"/>
            <a:r>
              <a:rPr lang="en-US" sz="2700" dirty="0"/>
              <a:t>Department’s standard operating procedures (SOPs) usually specify the types of tools and equipment to be staged. </a:t>
            </a:r>
          </a:p>
          <a:p>
            <a:r>
              <a:rPr lang="en-US" sz="2700" dirty="0"/>
              <a:t>The tool staging area can be located outside the building or at a convenient location inside the structure. </a:t>
            </a:r>
          </a:p>
        </p:txBody>
      </p:sp>
    </p:spTree>
    <p:extLst>
      <p:ext uri="{BB962C8B-B14F-4D97-AF65-F5344CB8AC3E}">
        <p14:creationId xmlns:p14="http://schemas.microsoft.com/office/powerpoint/2010/main" val="3250480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r>
              <a:rPr lang="en-US" dirty="0">
                <a:latin typeface="Arial" charset="0"/>
                <a:cs typeface="Arial" charset="0"/>
              </a:rPr>
              <a:t>Stabilizing the Incident</a:t>
            </a:r>
          </a:p>
        </p:txBody>
      </p:sp>
      <p:sp>
        <p:nvSpPr>
          <p:cNvPr id="49155" name="Rectangle 5"/>
          <p:cNvSpPr>
            <a:spLocks noGrp="1" noChangeArrowheads="1"/>
          </p:cNvSpPr>
          <p:nvPr>
            <p:ph idx="1"/>
          </p:nvPr>
        </p:nvSpPr>
        <p:spPr/>
        <p:txBody>
          <a:bodyPr/>
          <a:lstStyle/>
          <a:p>
            <a:r>
              <a:rPr lang="en-US">
                <a:latin typeface="Arial" charset="0"/>
                <a:cs typeface="Arial" charset="0"/>
              </a:rPr>
              <a:t>Once resources are on the way and the scene is safe to enter:</a:t>
            </a:r>
          </a:p>
          <a:p>
            <a:pPr lvl="1"/>
            <a:r>
              <a:rPr lang="en-US">
                <a:latin typeface="Arial" charset="0"/>
                <a:ea typeface="Arial" charset="0"/>
                <a:cs typeface="Arial" charset="0"/>
              </a:rPr>
              <a:t>An outer perimeter is established to keep out media and the public (cold zone).</a:t>
            </a:r>
          </a:p>
          <a:p>
            <a:pPr lvl="1"/>
            <a:r>
              <a:rPr lang="en-US">
                <a:latin typeface="Arial" charset="0"/>
                <a:ea typeface="Arial" charset="0"/>
                <a:cs typeface="Arial" charset="0"/>
              </a:rPr>
              <a:t>A smaller perimeter is set up around the rescue (warm and hot zones). </a:t>
            </a:r>
          </a:p>
          <a:p>
            <a:r>
              <a:rPr lang="en-US">
                <a:latin typeface="Arial" charset="0"/>
                <a:cs typeface="Arial" charset="0"/>
              </a:rPr>
              <a:t>Rescue area surrounds the incident site.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r>
              <a:rPr lang="en-US" dirty="0">
                <a:latin typeface="Arial" charset="0"/>
                <a:cs typeface="Arial" charset="0"/>
              </a:rPr>
              <a:t>Stabilizing the Incident</a:t>
            </a:r>
          </a:p>
        </p:txBody>
      </p:sp>
      <p:sp>
        <p:nvSpPr>
          <p:cNvPr id="51203" name="Rectangle 5"/>
          <p:cNvSpPr>
            <a:spLocks noGrp="1" noChangeArrowheads="1"/>
          </p:cNvSpPr>
          <p:nvPr>
            <p:ph idx="1"/>
          </p:nvPr>
        </p:nvSpPr>
        <p:spPr/>
        <p:txBody>
          <a:bodyPr/>
          <a:lstStyle/>
          <a:p>
            <a:r>
              <a:rPr lang="en-US" dirty="0">
                <a:latin typeface="Arial" charset="0"/>
                <a:cs typeface="Arial" charset="0"/>
              </a:rPr>
              <a:t>Hot zone</a:t>
            </a:r>
          </a:p>
          <a:p>
            <a:pPr lvl="1"/>
            <a:r>
              <a:rPr lang="en-US" dirty="0">
                <a:latin typeface="Arial" charset="0"/>
                <a:ea typeface="Arial" charset="0"/>
                <a:cs typeface="Arial" charset="0"/>
              </a:rPr>
              <a:t>For entry teams and rescue teams only</a:t>
            </a:r>
          </a:p>
          <a:p>
            <a:r>
              <a:rPr lang="en-US" dirty="0">
                <a:latin typeface="Arial" charset="0"/>
                <a:cs typeface="Arial" charset="0"/>
              </a:rPr>
              <a:t>Warm zone </a:t>
            </a:r>
          </a:p>
          <a:p>
            <a:pPr lvl="1"/>
            <a:r>
              <a:rPr lang="en-US" dirty="0">
                <a:latin typeface="Arial" charset="0"/>
                <a:ea typeface="Arial" charset="0"/>
                <a:cs typeface="Arial" charset="0"/>
              </a:rPr>
              <a:t>For properly trained and equipped personnel</a:t>
            </a:r>
          </a:p>
          <a:p>
            <a:r>
              <a:rPr lang="en-US" dirty="0">
                <a:latin typeface="Arial" charset="0"/>
                <a:cs typeface="Arial" charset="0"/>
              </a:rPr>
              <a:t>Cold zone </a:t>
            </a:r>
          </a:p>
          <a:p>
            <a:pPr lvl="1"/>
            <a:r>
              <a:rPr lang="en-US" dirty="0">
                <a:latin typeface="Arial" charset="0"/>
                <a:ea typeface="Arial" charset="0"/>
                <a:cs typeface="Arial" charset="0"/>
              </a:rPr>
              <a:t>For staging vehicles and equipment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r>
              <a:rPr lang="en-US" dirty="0">
                <a:latin typeface="Arial" charset="0"/>
                <a:cs typeface="Arial" charset="0"/>
              </a:rPr>
              <a:t>Stabilizing the Incident</a:t>
            </a:r>
          </a:p>
        </p:txBody>
      </p:sp>
      <p:sp>
        <p:nvSpPr>
          <p:cNvPr id="53251" name="Rectangle 5"/>
          <p:cNvSpPr>
            <a:spLocks noGrp="1" noChangeArrowheads="1"/>
          </p:cNvSpPr>
          <p:nvPr>
            <p:ph idx="1"/>
          </p:nvPr>
        </p:nvSpPr>
        <p:spPr/>
        <p:txBody>
          <a:bodyPr/>
          <a:lstStyle/>
          <a:p>
            <a:r>
              <a:rPr lang="en-US" dirty="0">
                <a:latin typeface="Arial" charset="0"/>
                <a:cs typeface="Arial" charset="0"/>
              </a:rPr>
              <a:t>Zones should be established by identifying and evaluating hazards at the scene.</a:t>
            </a:r>
          </a:p>
          <a:p>
            <a:pPr lvl="1"/>
            <a:r>
              <a:rPr lang="en-US" dirty="0">
                <a:latin typeface="Arial" charset="0"/>
                <a:ea typeface="Arial" charset="0"/>
                <a:cs typeface="Arial" charset="0"/>
              </a:rPr>
              <a:t>Observe the geographical area.</a:t>
            </a:r>
          </a:p>
          <a:p>
            <a:pPr lvl="1"/>
            <a:r>
              <a:rPr lang="en-US" dirty="0">
                <a:latin typeface="Arial" charset="0"/>
                <a:ea typeface="Arial" charset="0"/>
                <a:cs typeface="Arial" charset="0"/>
              </a:rPr>
              <a:t>Note the routes of access and exit.</a:t>
            </a:r>
          </a:p>
          <a:p>
            <a:pPr lvl="1"/>
            <a:r>
              <a:rPr lang="en-US" dirty="0">
                <a:latin typeface="Arial" charset="0"/>
                <a:ea typeface="Arial" charset="0"/>
                <a:cs typeface="Arial" charset="0"/>
              </a:rPr>
              <a:t>Observe weather and wind conditions.</a:t>
            </a:r>
          </a:p>
          <a:p>
            <a:pPr lvl="1"/>
            <a:r>
              <a:rPr lang="en-US" dirty="0">
                <a:latin typeface="Arial" charset="0"/>
                <a:ea typeface="Arial" charset="0"/>
                <a:cs typeface="Arial" charset="0"/>
              </a:rPr>
              <a:t>Consider evacuation problems and transport distances.</a:t>
            </a:r>
          </a:p>
          <a:p>
            <a:r>
              <a:rPr lang="en-US" dirty="0">
                <a:latin typeface="Arial" charset="0"/>
                <a:ea typeface="Arial" charset="0"/>
                <a:cs typeface="Arial" charset="0"/>
              </a:rPr>
              <a:t>Once zones are established, ensure that they are enforced.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p:txBody>
          <a:bodyPr/>
          <a:lstStyle/>
          <a:p>
            <a:r>
              <a:rPr lang="en-US" dirty="0">
                <a:latin typeface="Arial" charset="0"/>
                <a:cs typeface="Arial" charset="0"/>
              </a:rPr>
              <a:t>Stabilizing the Incident</a:t>
            </a:r>
          </a:p>
        </p:txBody>
      </p:sp>
      <p:sp>
        <p:nvSpPr>
          <p:cNvPr id="55299" name="Rectangle 6"/>
          <p:cNvSpPr>
            <a:spLocks noGrp="1" noChangeArrowheads="1"/>
          </p:cNvSpPr>
          <p:nvPr>
            <p:ph sz="half" idx="1"/>
          </p:nvPr>
        </p:nvSpPr>
        <p:spPr/>
        <p:txBody>
          <a:bodyPr/>
          <a:lstStyle/>
          <a:p>
            <a:r>
              <a:rPr lang="en-US" dirty="0">
                <a:latin typeface="Arial" charset="0"/>
                <a:cs typeface="Arial" charset="0"/>
              </a:rPr>
              <a:t>Lockout/</a:t>
            </a:r>
            <a:r>
              <a:rPr lang="en-US" dirty="0" err="1">
                <a:latin typeface="Arial" charset="0"/>
                <a:cs typeface="Arial" charset="0"/>
              </a:rPr>
              <a:t>tagout</a:t>
            </a:r>
            <a:r>
              <a:rPr lang="en-US" dirty="0">
                <a:latin typeface="Arial" charset="0"/>
                <a:cs typeface="Arial" charset="0"/>
              </a:rPr>
              <a:t> systems should be used to secure a safe environment.</a:t>
            </a:r>
          </a:p>
          <a:p>
            <a:r>
              <a:rPr lang="en-US" dirty="0">
                <a:latin typeface="Arial" charset="0"/>
                <a:cs typeface="Arial" charset="0"/>
              </a:rPr>
              <a:t>Be alert for electrical hazards.</a:t>
            </a: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648200" y="1711941"/>
            <a:ext cx="3581400" cy="4421933"/>
          </a:xfrm>
        </p:spPr>
      </p:pic>
      <p:sp>
        <p:nvSpPr>
          <p:cNvPr id="4" name="Rectangle 3"/>
          <p:cNvSpPr/>
          <p:nvPr/>
        </p:nvSpPr>
        <p:spPr>
          <a:xfrm rot="16200000">
            <a:off x="7633017" y="2328937"/>
            <a:ext cx="1449436" cy="215444"/>
          </a:xfrm>
          <a:prstGeom prst="rect">
            <a:avLst/>
          </a:prstGeom>
        </p:spPr>
        <p:txBody>
          <a:bodyPr wrap="none">
            <a:spAutoFit/>
          </a:bodyPr>
          <a:lstStyle/>
          <a:p>
            <a:r>
              <a:rPr lang="en-US" sz="800" dirty="0">
                <a:solidFill>
                  <a:schemeClr val="tx1"/>
                </a:solidFill>
                <a:latin typeface="FrutigerLTStd-LightCn"/>
              </a:rPr>
              <a:t>© Jones &amp; Bartlett Learning</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dirty="0">
                <a:latin typeface="Arial" charset="0"/>
                <a:cs typeface="Arial" charset="0"/>
              </a:rPr>
              <a:t>Knowledge Objectives</a:t>
            </a:r>
          </a:p>
        </p:txBody>
      </p:sp>
      <p:sp>
        <p:nvSpPr>
          <p:cNvPr id="8195" name="Rectangle 5"/>
          <p:cNvSpPr>
            <a:spLocks noGrp="1" noChangeArrowheads="1"/>
          </p:cNvSpPr>
          <p:nvPr>
            <p:ph idx="1"/>
          </p:nvPr>
        </p:nvSpPr>
        <p:spPr/>
        <p:txBody>
          <a:bodyPr/>
          <a:lstStyle/>
          <a:p>
            <a:r>
              <a:rPr lang="en-US" dirty="0">
                <a:latin typeface="Arial" charset="0"/>
                <a:cs typeface="Arial" charset="0"/>
              </a:rPr>
              <a:t>Describe how to safely approach and assist at a vehicle or machinery rescue incident.</a:t>
            </a:r>
          </a:p>
          <a:p>
            <a:r>
              <a:rPr lang="en-US" dirty="0">
                <a:latin typeface="Arial" charset="0"/>
                <a:cs typeface="Arial" charset="0"/>
              </a:rPr>
              <a:t>Describe how to safely approach and assist at a confined-space rescue incident. </a:t>
            </a:r>
          </a:p>
          <a:p>
            <a:r>
              <a:rPr lang="en-US" dirty="0"/>
              <a:t>List the types of incidents that might require a rope rescue.</a:t>
            </a:r>
          </a:p>
          <a:p>
            <a:r>
              <a:rPr lang="en-US" dirty="0">
                <a:latin typeface="Arial" charset="0"/>
                <a:cs typeface="Arial" charset="0"/>
              </a:rPr>
              <a:t>Describe how to safely approach and assist at a rope rescue incident.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r>
              <a:rPr lang="en-US" dirty="0">
                <a:latin typeface="Arial" charset="0"/>
                <a:cs typeface="Arial" charset="0"/>
              </a:rPr>
              <a:t>Stabilizing the Incident</a:t>
            </a:r>
          </a:p>
        </p:txBody>
      </p:sp>
      <p:sp>
        <p:nvSpPr>
          <p:cNvPr id="57347" name="Rectangle 5"/>
          <p:cNvSpPr>
            <a:spLocks noGrp="1" noChangeArrowheads="1"/>
          </p:cNvSpPr>
          <p:nvPr>
            <p:ph idx="1"/>
          </p:nvPr>
        </p:nvSpPr>
        <p:spPr/>
        <p:txBody>
          <a:bodyPr/>
          <a:lstStyle/>
          <a:p>
            <a:r>
              <a:rPr lang="en-US" dirty="0"/>
              <a:t>During stabilization, atmospheric monitoring should also be started to identify any immediately dangerous to life or health (IDLH) environments for rescuers and victims.</a:t>
            </a:r>
          </a:p>
          <a:p>
            <a:r>
              <a:rPr lang="en-US" dirty="0"/>
              <a:t>The next steps involve looking at the type of incident and planning on how to rescue victims safely.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r>
              <a:rPr lang="en-US" dirty="0">
                <a:latin typeface="Arial" charset="0"/>
                <a:cs typeface="Arial" charset="0"/>
              </a:rPr>
              <a:t>Gaining Access to the Victim</a:t>
            </a:r>
          </a:p>
        </p:txBody>
      </p:sp>
      <p:sp>
        <p:nvSpPr>
          <p:cNvPr id="59395" name="Rectangle 5"/>
          <p:cNvSpPr>
            <a:spLocks noGrp="1" noChangeArrowheads="1"/>
          </p:cNvSpPr>
          <p:nvPr>
            <p:ph idx="1"/>
          </p:nvPr>
        </p:nvSpPr>
        <p:spPr/>
        <p:txBody>
          <a:bodyPr/>
          <a:lstStyle/>
          <a:p>
            <a:r>
              <a:rPr lang="en-US" dirty="0">
                <a:latin typeface="Arial" charset="0"/>
                <a:cs typeface="Arial" charset="0"/>
              </a:rPr>
              <a:t>Communicate with victim at all times during rescue.</a:t>
            </a:r>
          </a:p>
          <a:p>
            <a:r>
              <a:rPr lang="en-US" dirty="0">
                <a:latin typeface="Arial" charset="0"/>
                <a:cs typeface="Arial" charset="0"/>
              </a:rPr>
              <a:t>Initiate emergency medical care as soon as access is made to the victim.</a:t>
            </a:r>
          </a:p>
          <a:p>
            <a:r>
              <a:rPr lang="en-US" dirty="0">
                <a:latin typeface="Arial" charset="0"/>
                <a:cs typeface="Arial" charset="0"/>
              </a:rPr>
              <a:t>Technical rescue paramedics require access to the victim.</a:t>
            </a:r>
          </a:p>
          <a:p>
            <a:r>
              <a:rPr lang="en-US" dirty="0">
                <a:latin typeface="Arial" charset="0"/>
                <a:cs typeface="Arial" charset="0"/>
              </a:rPr>
              <a:t>Access strategy depends on the type of incident.</a:t>
            </a:r>
          </a:p>
          <a:p>
            <a:pPr lvl="1"/>
            <a:r>
              <a:rPr lang="en-US" dirty="0">
                <a:latin typeface="Arial" charset="0"/>
                <a:cs typeface="Arial" charset="0"/>
              </a:rPr>
              <a:t>May have to be changed during the rescue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r>
              <a:rPr lang="en-US" dirty="0">
                <a:latin typeface="Arial" charset="0"/>
                <a:cs typeface="Arial" charset="0"/>
              </a:rPr>
              <a:t>Disentangling the Victim</a:t>
            </a:r>
          </a:p>
        </p:txBody>
      </p:sp>
      <p:sp>
        <p:nvSpPr>
          <p:cNvPr id="61443" name="Rectangle 5"/>
          <p:cNvSpPr>
            <a:spLocks noGrp="1" noChangeArrowheads="1"/>
          </p:cNvSpPr>
          <p:nvPr>
            <p:ph idx="1"/>
          </p:nvPr>
        </p:nvSpPr>
        <p:spPr/>
        <p:txBody>
          <a:bodyPr/>
          <a:lstStyle/>
          <a:p>
            <a:r>
              <a:rPr lang="en-US" dirty="0">
                <a:latin typeface="Arial" charset="0"/>
                <a:cs typeface="Arial" charset="0"/>
              </a:rPr>
              <a:t>Free victim as quickly and safely as possible.</a:t>
            </a:r>
          </a:p>
          <a:p>
            <a:r>
              <a:rPr lang="en-US" dirty="0">
                <a:latin typeface="Arial" charset="0"/>
                <a:cs typeface="Arial" charset="0"/>
              </a:rPr>
              <a:t>A team member should remain with the victim to direct rescuers during disentanglement.</a:t>
            </a:r>
          </a:p>
          <a:p>
            <a:r>
              <a:rPr lang="en-US" dirty="0">
                <a:latin typeface="Arial" charset="0"/>
                <a:cs typeface="Arial" charset="0"/>
              </a:rPr>
              <a:t>In vehicle collisions, remember that the vehicle should be removed from around the victim, rather than trying to remove the victim through the wreckage.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title"/>
          </p:nvPr>
        </p:nvSpPr>
        <p:spPr/>
        <p:txBody>
          <a:bodyPr/>
          <a:lstStyle/>
          <a:p>
            <a:r>
              <a:rPr lang="en-US" dirty="0">
                <a:latin typeface="Arial" charset="0"/>
                <a:cs typeface="Arial" charset="0"/>
              </a:rPr>
              <a:t>Removing the Victim</a:t>
            </a:r>
          </a:p>
        </p:txBody>
      </p:sp>
      <p:sp>
        <p:nvSpPr>
          <p:cNvPr id="63491" name="Rectangle 6"/>
          <p:cNvSpPr>
            <a:spLocks noGrp="1" noChangeArrowheads="1"/>
          </p:cNvSpPr>
          <p:nvPr>
            <p:ph sz="half" idx="1"/>
          </p:nvPr>
        </p:nvSpPr>
        <p:spPr>
          <a:xfrm>
            <a:off x="457200" y="1828800"/>
            <a:ext cx="4260510" cy="4294188"/>
          </a:xfrm>
        </p:spPr>
        <p:txBody>
          <a:bodyPr/>
          <a:lstStyle/>
          <a:p>
            <a:r>
              <a:rPr lang="en-US" dirty="0"/>
              <a:t>“Packaging” is preparing the victim for movement as a unit. </a:t>
            </a:r>
          </a:p>
          <a:p>
            <a:r>
              <a:rPr lang="en-US" dirty="0"/>
              <a:t>The overriding objective is to complete the process as safely and efficiently as possible.</a:t>
            </a:r>
          </a:p>
        </p:txBody>
      </p:sp>
      <p:sp>
        <p:nvSpPr>
          <p:cNvPr id="2" name="Rectangle 1"/>
          <p:cNvSpPr/>
          <p:nvPr/>
        </p:nvSpPr>
        <p:spPr>
          <a:xfrm>
            <a:off x="4717710" y="5342731"/>
            <a:ext cx="1449436" cy="215444"/>
          </a:xfrm>
          <a:prstGeom prst="rect">
            <a:avLst/>
          </a:prstGeom>
        </p:spPr>
        <p:txBody>
          <a:bodyPr wrap="none">
            <a:spAutoFit/>
          </a:bodyPr>
          <a:lstStyle/>
          <a:p>
            <a:r>
              <a:rPr lang="en-US" sz="800" dirty="0">
                <a:solidFill>
                  <a:schemeClr val="tx1"/>
                </a:solidFill>
                <a:latin typeface="FrutigerLTStd-LightCn"/>
              </a:rPr>
              <a:t>© Jones &amp; Bartlett Learning</a:t>
            </a:r>
            <a:endParaRPr lang="en-US" dirty="0">
              <a:solidFill>
                <a:schemeClr val="tx1"/>
              </a:solidFill>
            </a:endParaRPr>
          </a:p>
        </p:txBody>
      </p:sp>
      <p:pic>
        <p:nvPicPr>
          <p:cNvPr id="11" name="Content Placeholder 7" descr="41528_CH27_FIG04"/>
          <p:cNvPicPr>
            <a:picLocks noGrp="1" noChangeAspect="1" noChangeArrowheads="1"/>
          </p:cNvPicPr>
          <p:nvPr>
            <p:ph sz="half" idx="2"/>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4688681" y="2609056"/>
            <a:ext cx="3952875" cy="2733675"/>
          </a:xfrm>
          <a:prstGeom prst="rect">
            <a:avLst/>
          </a:prstGeom>
          <a:noFill/>
          <a:ln w="19050">
            <a:solidFill>
              <a:srgbClr val="FFFFFF">
                <a:alpha val="34000"/>
              </a:srgb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r>
              <a:rPr lang="en-US" dirty="0">
                <a:latin typeface="Arial" charset="0"/>
                <a:cs typeface="Arial" charset="0"/>
              </a:rPr>
              <a:t>Transporting the Victim</a:t>
            </a:r>
          </a:p>
        </p:txBody>
      </p:sp>
      <p:sp>
        <p:nvSpPr>
          <p:cNvPr id="65539" name="Rectangle 5"/>
          <p:cNvSpPr>
            <a:spLocks noGrp="1" noChangeArrowheads="1"/>
          </p:cNvSpPr>
          <p:nvPr>
            <p:ph idx="1"/>
          </p:nvPr>
        </p:nvSpPr>
        <p:spPr/>
        <p:txBody>
          <a:bodyPr/>
          <a:lstStyle/>
          <a:p>
            <a:r>
              <a:rPr lang="en-US" dirty="0">
                <a:latin typeface="Arial" charset="0"/>
                <a:cs typeface="Arial" charset="0"/>
              </a:rPr>
              <a:t>Remove victim from hazard area.</a:t>
            </a:r>
          </a:p>
          <a:p>
            <a:r>
              <a:rPr lang="en-US" dirty="0">
                <a:latin typeface="Arial" charset="0"/>
                <a:cs typeface="Arial" charset="0"/>
              </a:rPr>
              <a:t>Transport to proper medical facility.</a:t>
            </a:r>
          </a:p>
          <a:p>
            <a:r>
              <a:rPr lang="en-US" dirty="0">
                <a:latin typeface="Arial" charset="0"/>
                <a:cs typeface="Arial" charset="0"/>
              </a:rPr>
              <a:t>Type of transport will depend on the severity of the injuries and the distance to the nearest medical facility.</a:t>
            </a:r>
          </a:p>
          <a:p>
            <a:r>
              <a:rPr lang="en-US" dirty="0">
                <a:latin typeface="Arial" charset="0"/>
                <a:cs typeface="Arial" charset="0"/>
              </a:rPr>
              <a:t>Decontamination must occur before transport.</a:t>
            </a:r>
          </a:p>
          <a:p>
            <a:pPr lvl="1"/>
            <a:r>
              <a:rPr lang="en-US" dirty="0">
                <a:latin typeface="Arial" charset="0"/>
                <a:cs typeface="Arial" charset="0"/>
              </a:rPr>
              <a:t>Notify receiving hospitals.</a:t>
            </a:r>
          </a:p>
          <a:p>
            <a:r>
              <a:rPr lang="en-US" dirty="0">
                <a:latin typeface="Arial" charset="0"/>
                <a:cs typeface="Arial" charset="0"/>
              </a:rPr>
              <a:t>Address rehabilitation needs of rescue personnel.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p:txBody>
          <a:bodyPr/>
          <a:lstStyle/>
          <a:p>
            <a:r>
              <a:rPr lang="en-US">
                <a:latin typeface="Arial" charset="0"/>
                <a:cs typeface="Arial" charset="0"/>
              </a:rPr>
              <a:t>Postincident Duties</a:t>
            </a:r>
          </a:p>
        </p:txBody>
      </p:sp>
      <p:sp>
        <p:nvSpPr>
          <p:cNvPr id="67587" name="Rectangle 5"/>
          <p:cNvSpPr>
            <a:spLocks noGrp="1" noChangeArrowheads="1"/>
          </p:cNvSpPr>
          <p:nvPr>
            <p:ph idx="1"/>
          </p:nvPr>
        </p:nvSpPr>
        <p:spPr/>
        <p:txBody>
          <a:bodyPr/>
          <a:lstStyle/>
          <a:p>
            <a:r>
              <a:rPr lang="en-US" dirty="0">
                <a:latin typeface="Arial" charset="0"/>
                <a:cs typeface="Arial" charset="0"/>
              </a:rPr>
              <a:t>Secure the scene and prepare for next call.</a:t>
            </a:r>
          </a:p>
          <a:p>
            <a:r>
              <a:rPr lang="en-US" dirty="0"/>
              <a:t>Fully inventory, clean, service, and maintain all equipment.</a:t>
            </a:r>
          </a:p>
          <a:p>
            <a:r>
              <a:rPr lang="en-US" dirty="0">
                <a:latin typeface="Arial" charset="0"/>
                <a:cs typeface="Arial" charset="0"/>
              </a:rPr>
              <a:t>Record keeping</a:t>
            </a:r>
          </a:p>
          <a:p>
            <a:pPr lvl="1"/>
            <a:r>
              <a:rPr lang="en-US" dirty="0">
                <a:latin typeface="Arial" charset="0"/>
                <a:cs typeface="Arial" charset="0"/>
              </a:rPr>
              <a:t>Ensures continuity of quality care</a:t>
            </a:r>
          </a:p>
          <a:p>
            <a:pPr lvl="1"/>
            <a:r>
              <a:rPr lang="en-US" dirty="0">
                <a:latin typeface="Arial" charset="0"/>
                <a:cs typeface="Arial" charset="0"/>
              </a:rPr>
              <a:t>Guarantees proper transfer of responsibility</a:t>
            </a:r>
          </a:p>
          <a:p>
            <a:pPr lvl="1"/>
            <a:r>
              <a:rPr lang="en-US" dirty="0">
                <a:latin typeface="Arial" charset="0"/>
                <a:cs typeface="Arial" charset="0"/>
              </a:rPr>
              <a:t>Fulfills local, state, and federal reporting requirements</a:t>
            </a:r>
          </a:p>
          <a:p>
            <a:pPr lvl="1"/>
            <a:r>
              <a:rPr lang="en-US" dirty="0">
                <a:latin typeface="Arial" charset="0"/>
                <a:cs typeface="Arial" charset="0"/>
              </a:rPr>
              <a:t>Can be used to evaluate areas of interest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Postincident</a:t>
            </a:r>
            <a:r>
              <a:rPr lang="en-US" dirty="0"/>
              <a:t> Analysis</a:t>
            </a:r>
          </a:p>
        </p:txBody>
      </p:sp>
      <p:sp>
        <p:nvSpPr>
          <p:cNvPr id="3" name="Content Placeholder 2"/>
          <p:cNvSpPr>
            <a:spLocks noGrp="1"/>
          </p:cNvSpPr>
          <p:nvPr>
            <p:ph idx="1"/>
          </p:nvPr>
        </p:nvSpPr>
        <p:spPr/>
        <p:txBody>
          <a:bodyPr/>
          <a:lstStyle/>
          <a:p>
            <a:r>
              <a:rPr lang="en-US" dirty="0"/>
              <a:t>Identify any strengths and weaknesses. </a:t>
            </a:r>
          </a:p>
          <a:p>
            <a:pPr lvl="1"/>
            <a:r>
              <a:rPr lang="en-US" dirty="0"/>
              <a:t>What did you do well?</a:t>
            </a:r>
          </a:p>
          <a:p>
            <a:pPr lvl="1"/>
            <a:r>
              <a:rPr lang="en-US" dirty="0"/>
              <a:t>What could have been done better?</a:t>
            </a:r>
          </a:p>
          <a:p>
            <a:pPr lvl="1"/>
            <a:r>
              <a:rPr lang="en-US" dirty="0"/>
              <a:t>What equipment would have made the rescue safer or easier?</a:t>
            </a:r>
          </a:p>
          <a:p>
            <a:r>
              <a:rPr lang="en-US" dirty="0"/>
              <a:t>If a death or serious injury occurred during the call, a critical incident stress management session may occur to assist fire fighters. </a:t>
            </a:r>
          </a:p>
        </p:txBody>
      </p:sp>
    </p:spTree>
    <p:extLst>
      <p:ext uri="{BB962C8B-B14F-4D97-AF65-F5344CB8AC3E}">
        <p14:creationId xmlns:p14="http://schemas.microsoft.com/office/powerpoint/2010/main" val="783013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p:txBody>
          <a:bodyPr/>
          <a:lstStyle/>
          <a:p>
            <a:r>
              <a:rPr lang="en-US">
                <a:latin typeface="Arial" charset="0"/>
                <a:cs typeface="Arial" charset="0"/>
              </a:rPr>
              <a:t>General Rescue Scene Procedures</a:t>
            </a:r>
          </a:p>
        </p:txBody>
      </p:sp>
      <p:sp>
        <p:nvSpPr>
          <p:cNvPr id="69635" name="Rectangle 5"/>
          <p:cNvSpPr>
            <a:spLocks noGrp="1" noChangeArrowheads="1"/>
          </p:cNvSpPr>
          <p:nvPr>
            <p:ph idx="1"/>
          </p:nvPr>
        </p:nvSpPr>
        <p:spPr/>
        <p:txBody>
          <a:bodyPr/>
          <a:lstStyle/>
          <a:p>
            <a:r>
              <a:rPr lang="en-US" dirty="0">
                <a:latin typeface="Arial" charset="0"/>
                <a:cs typeface="Arial" charset="0"/>
              </a:rPr>
              <a:t>Evaluate situation before approaching victim or accident area.</a:t>
            </a:r>
          </a:p>
          <a:p>
            <a:r>
              <a:rPr lang="en-US" dirty="0">
                <a:latin typeface="Arial" charset="0"/>
                <a:cs typeface="Arial" charset="0"/>
              </a:rPr>
              <a:t>Consider hazards</a:t>
            </a:r>
          </a:p>
          <a:p>
            <a:pPr lvl="1"/>
            <a:r>
              <a:rPr lang="en-US" dirty="0">
                <a:latin typeface="Arial" charset="0"/>
                <a:ea typeface="Arial" charset="0"/>
                <a:cs typeface="Arial" charset="0"/>
              </a:rPr>
              <a:t>Utilities</a:t>
            </a:r>
          </a:p>
          <a:p>
            <a:pPr lvl="1"/>
            <a:r>
              <a:rPr lang="en-US" dirty="0">
                <a:latin typeface="Arial" charset="0"/>
                <a:ea typeface="Arial" charset="0"/>
                <a:cs typeface="Arial" charset="0"/>
              </a:rPr>
              <a:t>Hazardous materials</a:t>
            </a:r>
          </a:p>
          <a:p>
            <a:pPr lvl="1"/>
            <a:r>
              <a:rPr lang="en-US" dirty="0">
                <a:latin typeface="Arial" charset="0"/>
                <a:ea typeface="Arial" charset="0"/>
                <a:cs typeface="Arial" charset="0"/>
              </a:rPr>
              <a:t>Confined spaces</a:t>
            </a:r>
          </a:p>
          <a:p>
            <a:pPr lvl="1"/>
            <a:r>
              <a:rPr lang="en-US" dirty="0">
                <a:latin typeface="Arial" charset="0"/>
                <a:ea typeface="Arial" charset="0"/>
                <a:cs typeface="Arial" charset="0"/>
              </a:rPr>
              <a:t>Environmental conditions</a:t>
            </a:r>
          </a:p>
          <a:p>
            <a:pPr lvl="1"/>
            <a:r>
              <a:rPr lang="en-US" dirty="0">
                <a:latin typeface="Arial" charset="0"/>
                <a:ea typeface="Arial" charset="0"/>
                <a:cs typeface="Arial" charset="0"/>
              </a:rPr>
              <a:t>IDLH hazards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p:txBody>
          <a:bodyPr/>
          <a:lstStyle/>
          <a:p>
            <a:r>
              <a:rPr lang="en-US">
                <a:latin typeface="Arial" charset="0"/>
                <a:cs typeface="Arial" charset="0"/>
              </a:rPr>
              <a:t>Approaching the Scene</a:t>
            </a:r>
          </a:p>
        </p:txBody>
      </p:sp>
      <p:sp>
        <p:nvSpPr>
          <p:cNvPr id="71683" name="Rectangle 5"/>
          <p:cNvSpPr>
            <a:spLocks noGrp="1" noChangeArrowheads="1"/>
          </p:cNvSpPr>
          <p:nvPr>
            <p:ph idx="1"/>
          </p:nvPr>
        </p:nvSpPr>
        <p:spPr/>
        <p:txBody>
          <a:bodyPr/>
          <a:lstStyle/>
          <a:p>
            <a:r>
              <a:rPr lang="en-US">
                <a:latin typeface="Arial" charset="0"/>
                <a:cs typeface="Arial" charset="0"/>
              </a:rPr>
              <a:t>Compile facts and factors about the call.</a:t>
            </a:r>
          </a:p>
          <a:p>
            <a:r>
              <a:rPr lang="en-US">
                <a:latin typeface="Arial" charset="0"/>
                <a:cs typeface="Arial" charset="0"/>
              </a:rPr>
              <a:t>Gain size-up information.</a:t>
            </a:r>
          </a:p>
          <a:p>
            <a:r>
              <a:rPr lang="en-US">
                <a:latin typeface="Arial" charset="0"/>
                <a:cs typeface="Arial" charset="0"/>
              </a:rPr>
              <a:t>Information received in an emergency call is important to overall success of the rescue operation.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p:txBody>
          <a:bodyPr/>
          <a:lstStyle/>
          <a:p>
            <a:r>
              <a:rPr lang="en-US">
                <a:latin typeface="Arial" charset="0"/>
                <a:cs typeface="Arial" charset="0"/>
              </a:rPr>
              <a:t>Approaching the Scene</a:t>
            </a:r>
          </a:p>
        </p:txBody>
      </p:sp>
      <p:sp>
        <p:nvSpPr>
          <p:cNvPr id="73731" name="Rectangle 5"/>
          <p:cNvSpPr>
            <a:spLocks noGrp="1" noChangeArrowheads="1"/>
          </p:cNvSpPr>
          <p:nvPr>
            <p:ph idx="1"/>
          </p:nvPr>
        </p:nvSpPr>
        <p:spPr/>
        <p:txBody>
          <a:bodyPr/>
          <a:lstStyle/>
          <a:p>
            <a:r>
              <a:rPr lang="en-US" dirty="0">
                <a:latin typeface="Arial" charset="0"/>
                <a:cs typeface="Arial" charset="0"/>
              </a:rPr>
              <a:t>Information received in an emergency call </a:t>
            </a:r>
          </a:p>
          <a:p>
            <a:pPr lvl="1"/>
            <a:r>
              <a:rPr lang="en-US" dirty="0">
                <a:latin typeface="Arial" charset="0"/>
                <a:ea typeface="Arial" charset="0"/>
                <a:cs typeface="Arial" charset="0"/>
              </a:rPr>
              <a:t>Location of incident</a:t>
            </a:r>
          </a:p>
          <a:p>
            <a:pPr lvl="1"/>
            <a:r>
              <a:rPr lang="en-US" dirty="0">
                <a:latin typeface="Arial" charset="0"/>
                <a:ea typeface="Arial" charset="0"/>
                <a:cs typeface="Arial" charset="0"/>
              </a:rPr>
              <a:t>Nature of incident </a:t>
            </a:r>
          </a:p>
          <a:p>
            <a:pPr lvl="1"/>
            <a:r>
              <a:rPr lang="en-US" dirty="0">
                <a:latin typeface="Arial" charset="0"/>
                <a:ea typeface="Arial" charset="0"/>
                <a:cs typeface="Arial" charset="0"/>
              </a:rPr>
              <a:t>Condition and position of victims, vehicles, building, structure, terrain</a:t>
            </a:r>
          </a:p>
          <a:p>
            <a:pPr lvl="1"/>
            <a:r>
              <a:rPr lang="en-US" dirty="0">
                <a:latin typeface="Arial" charset="0"/>
                <a:ea typeface="Arial" charset="0"/>
                <a:cs typeface="Arial" charset="0"/>
              </a:rPr>
              <a:t>Number of victims and types of injuries</a:t>
            </a:r>
          </a:p>
          <a:p>
            <a:pPr lvl="1"/>
            <a:r>
              <a:rPr lang="en-US" dirty="0">
                <a:latin typeface="Arial" charset="0"/>
                <a:ea typeface="Arial" charset="0"/>
                <a:cs typeface="Arial" charset="0"/>
              </a:rPr>
              <a:t>Any specific or special hazard information</a:t>
            </a:r>
          </a:p>
          <a:p>
            <a:pPr lvl="1"/>
            <a:r>
              <a:rPr lang="en-US" dirty="0">
                <a:latin typeface="Arial" charset="0"/>
                <a:ea typeface="Arial" charset="0"/>
                <a:cs typeface="Arial" charset="0"/>
              </a:rPr>
              <a:t>Name and number of person calling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dirty="0">
                <a:latin typeface="Arial" charset="0"/>
                <a:cs typeface="Arial" charset="0"/>
              </a:rPr>
              <a:t>Knowledge Objectives</a:t>
            </a:r>
          </a:p>
        </p:txBody>
      </p:sp>
      <p:sp>
        <p:nvSpPr>
          <p:cNvPr id="10243" name="Rectangle 5"/>
          <p:cNvSpPr>
            <a:spLocks noGrp="1" noChangeArrowheads="1"/>
          </p:cNvSpPr>
          <p:nvPr>
            <p:ph idx="1"/>
          </p:nvPr>
        </p:nvSpPr>
        <p:spPr/>
        <p:txBody>
          <a:bodyPr/>
          <a:lstStyle/>
          <a:p>
            <a:r>
              <a:rPr lang="en-US" dirty="0"/>
              <a:t>Describe the hardware components used during a rope rescue.</a:t>
            </a:r>
            <a:endParaRPr lang="en-US" dirty="0">
              <a:latin typeface="Arial" charset="0"/>
              <a:cs typeface="Arial" charset="0"/>
            </a:endParaRPr>
          </a:p>
          <a:p>
            <a:r>
              <a:rPr lang="en-US" dirty="0">
                <a:latin typeface="Arial" charset="0"/>
                <a:cs typeface="Arial" charset="0"/>
              </a:rPr>
              <a:t>Describe how to approach and safely assist at a trench and excavation rescue incident. </a:t>
            </a:r>
          </a:p>
          <a:p>
            <a:r>
              <a:rPr lang="en-US" dirty="0">
                <a:latin typeface="Arial" charset="0"/>
                <a:cs typeface="Arial" charset="0"/>
              </a:rPr>
              <a:t>Describe how to approach and safely assist at a structural collapse rescue incident.</a:t>
            </a:r>
          </a:p>
          <a:p>
            <a:r>
              <a:rPr lang="en-US" dirty="0">
                <a:latin typeface="Arial" charset="0"/>
                <a:cs typeface="Arial" charset="0"/>
              </a:rPr>
              <a:t>Describe how to approach and safely assist at a water or ice rescue incident.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p:txBody>
          <a:bodyPr/>
          <a:lstStyle/>
          <a:p>
            <a:r>
              <a:rPr lang="en-US">
                <a:latin typeface="Arial" charset="0"/>
                <a:cs typeface="Arial" charset="0"/>
              </a:rPr>
              <a:t>Approaching the Scene</a:t>
            </a:r>
          </a:p>
        </p:txBody>
      </p:sp>
      <p:sp>
        <p:nvSpPr>
          <p:cNvPr id="75779" name="Rectangle 5"/>
          <p:cNvSpPr>
            <a:spLocks noGrp="1" noChangeArrowheads="1"/>
          </p:cNvSpPr>
          <p:nvPr>
            <p:ph idx="1"/>
          </p:nvPr>
        </p:nvSpPr>
        <p:spPr/>
        <p:txBody>
          <a:bodyPr/>
          <a:lstStyle/>
          <a:p>
            <a:r>
              <a:rPr lang="en-US" dirty="0">
                <a:latin typeface="Arial" charset="0"/>
                <a:cs typeface="Arial" charset="0"/>
              </a:rPr>
              <a:t>A size-up should include</a:t>
            </a:r>
          </a:p>
          <a:p>
            <a:pPr lvl="1"/>
            <a:r>
              <a:rPr lang="en-US" dirty="0">
                <a:latin typeface="Arial" charset="0"/>
                <a:ea typeface="Arial" charset="0"/>
                <a:cs typeface="Arial" charset="0"/>
              </a:rPr>
              <a:t>Scope and magnitude of the incident</a:t>
            </a:r>
          </a:p>
          <a:p>
            <a:pPr lvl="1"/>
            <a:r>
              <a:rPr lang="en-US" dirty="0">
                <a:latin typeface="Arial" charset="0"/>
                <a:ea typeface="Arial" charset="0"/>
                <a:cs typeface="Arial" charset="0"/>
              </a:rPr>
              <a:t>Risk-benefit analysis</a:t>
            </a:r>
          </a:p>
          <a:p>
            <a:pPr lvl="1"/>
            <a:r>
              <a:rPr lang="en-US" dirty="0">
                <a:latin typeface="Arial" charset="0"/>
                <a:ea typeface="Arial" charset="0"/>
                <a:cs typeface="Arial" charset="0"/>
              </a:rPr>
              <a:t>Hazards</a:t>
            </a:r>
          </a:p>
          <a:p>
            <a:pPr lvl="1"/>
            <a:r>
              <a:rPr lang="en-US" dirty="0">
                <a:latin typeface="Arial" charset="0"/>
                <a:ea typeface="Arial" charset="0"/>
                <a:cs typeface="Arial" charset="0"/>
              </a:rPr>
              <a:t>Access to the scene</a:t>
            </a:r>
          </a:p>
          <a:p>
            <a:pPr lvl="1"/>
            <a:r>
              <a:rPr lang="en-US" dirty="0">
                <a:latin typeface="Arial" charset="0"/>
                <a:ea typeface="Arial" charset="0"/>
                <a:cs typeface="Arial" charset="0"/>
              </a:rPr>
              <a:t>Environmental factors</a:t>
            </a:r>
          </a:p>
          <a:p>
            <a:pPr lvl="1"/>
            <a:r>
              <a:rPr lang="en-US" dirty="0">
                <a:latin typeface="Arial" charset="0"/>
                <a:ea typeface="Arial" charset="0"/>
                <a:cs typeface="Arial" charset="0"/>
              </a:rPr>
              <a:t>Available and necessary resources</a:t>
            </a:r>
          </a:p>
          <a:p>
            <a:pPr lvl="1"/>
            <a:r>
              <a:rPr lang="en-US" dirty="0">
                <a:latin typeface="Arial" charset="0"/>
                <a:ea typeface="Arial" charset="0"/>
                <a:cs typeface="Arial" charset="0"/>
              </a:rPr>
              <a:t>Establishment of control perimeter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US" dirty="0">
                <a:latin typeface="Arial" charset="0"/>
                <a:cs typeface="Arial" charset="0"/>
              </a:rPr>
              <a:t>Mitigating Utility Hazards</a:t>
            </a:r>
          </a:p>
        </p:txBody>
      </p:sp>
      <p:sp>
        <p:nvSpPr>
          <p:cNvPr id="77827" name="Rectangle 6"/>
          <p:cNvSpPr>
            <a:spLocks noGrp="1" noChangeArrowheads="1"/>
          </p:cNvSpPr>
          <p:nvPr>
            <p:ph sz="half" idx="1"/>
          </p:nvPr>
        </p:nvSpPr>
        <p:spPr/>
        <p:txBody>
          <a:bodyPr/>
          <a:lstStyle/>
          <a:p>
            <a:r>
              <a:rPr lang="en-US" sz="2500" dirty="0">
                <a:latin typeface="Arial" charset="0"/>
                <a:cs typeface="Arial" charset="0"/>
              </a:rPr>
              <a:t>Look for downed electrical wires.</a:t>
            </a:r>
          </a:p>
          <a:p>
            <a:r>
              <a:rPr lang="en-US" sz="2500" dirty="0">
                <a:latin typeface="Arial" charset="0"/>
                <a:cs typeface="Arial" charset="0"/>
              </a:rPr>
              <a:t>Incident commander (IC) should ensure that proper procedures have been taken to shut off utilities.</a:t>
            </a:r>
          </a:p>
          <a:p>
            <a:r>
              <a:rPr lang="en-US" sz="2500" dirty="0">
                <a:latin typeface="Arial" charset="0"/>
                <a:cs typeface="Arial" charset="0"/>
              </a:rPr>
              <a:t>Assume hazards are present until utilities are disconnected.</a:t>
            </a:r>
          </a:p>
        </p:txBody>
      </p:sp>
      <p:sp>
        <p:nvSpPr>
          <p:cNvPr id="2" name="Rectangle 1"/>
          <p:cNvSpPr/>
          <p:nvPr/>
        </p:nvSpPr>
        <p:spPr>
          <a:xfrm>
            <a:off x="4570412" y="5638800"/>
            <a:ext cx="2211388" cy="215444"/>
          </a:xfrm>
          <a:prstGeom prst="rect">
            <a:avLst/>
          </a:prstGeom>
        </p:spPr>
        <p:txBody>
          <a:bodyPr wrap="square">
            <a:spAutoFit/>
          </a:bodyPr>
          <a:lstStyle/>
          <a:p>
            <a:r>
              <a:rPr lang="en-US" sz="800" dirty="0">
                <a:solidFill>
                  <a:srgbClr val="000000"/>
                </a:solidFill>
              </a:rPr>
              <a:t>Courtesy of Lara Shane/FEMA Photo News</a:t>
            </a:r>
          </a:p>
        </p:txBody>
      </p:sp>
      <p:pic>
        <p:nvPicPr>
          <p:cNvPr id="10" name="Picture 7" descr="41528_CH27_FIG05"/>
          <p:cNvPicPr>
            <a:picLocks noGrp="1" noChangeAspect="1" noChangeArrowheads="1"/>
          </p:cNvPicPr>
          <p:nvPr>
            <p:ph sz="half" idx="2"/>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4679156" y="2485231"/>
            <a:ext cx="3971925" cy="2981325"/>
          </a:xfrm>
          <a:prstGeom prst="rect">
            <a:avLst/>
          </a:prstGeom>
          <a:noFill/>
          <a:ln w="19050">
            <a:solidFill>
              <a:srgbClr val="FFFFFF">
                <a:alpha val="34000"/>
              </a:srgb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p:txBody>
          <a:bodyPr/>
          <a:lstStyle/>
          <a:p>
            <a:r>
              <a:rPr lang="en-US" dirty="0">
                <a:latin typeface="Arial" charset="0"/>
                <a:cs typeface="Arial" charset="0"/>
              </a:rPr>
              <a:t>Mitigating Utility Hazards</a:t>
            </a:r>
          </a:p>
        </p:txBody>
      </p:sp>
      <p:sp>
        <p:nvSpPr>
          <p:cNvPr id="79875" name="Rectangle 5"/>
          <p:cNvSpPr>
            <a:spLocks noGrp="1" noChangeArrowheads="1"/>
          </p:cNvSpPr>
          <p:nvPr>
            <p:ph idx="1"/>
          </p:nvPr>
        </p:nvSpPr>
        <p:spPr/>
        <p:txBody>
          <a:bodyPr/>
          <a:lstStyle/>
          <a:p>
            <a:r>
              <a:rPr lang="en-US" dirty="0">
                <a:latin typeface="Arial" charset="0"/>
                <a:cs typeface="Arial" charset="0"/>
              </a:rPr>
              <a:t>For electrical hazards</a:t>
            </a:r>
          </a:p>
          <a:p>
            <a:pPr lvl="1"/>
            <a:r>
              <a:rPr lang="en-US" dirty="0">
                <a:latin typeface="Arial" charset="0"/>
                <a:ea typeface="Arial" charset="0"/>
                <a:cs typeface="Arial" charset="0"/>
              </a:rPr>
              <a:t>Do not rush to assist victims.</a:t>
            </a:r>
          </a:p>
          <a:p>
            <a:pPr lvl="1"/>
            <a:r>
              <a:rPr lang="en-US" dirty="0">
                <a:latin typeface="Arial" charset="0"/>
                <a:ea typeface="Arial" charset="0"/>
                <a:cs typeface="Arial" charset="0"/>
              </a:rPr>
              <a:t>Park at least one truck span away.</a:t>
            </a:r>
          </a:p>
          <a:p>
            <a:pPr lvl="1"/>
            <a:r>
              <a:rPr lang="en-US" dirty="0">
                <a:latin typeface="Arial" charset="0"/>
                <a:ea typeface="Arial" charset="0"/>
                <a:cs typeface="Arial" charset="0"/>
              </a:rPr>
              <a:t>Do not touch any wires, power lines, or other electrical sources until they have been de-energized by the power company.</a:t>
            </a:r>
          </a:p>
          <a:p>
            <a:pPr lvl="1"/>
            <a:r>
              <a:rPr lang="en-US" dirty="0">
                <a:latin typeface="Arial" charset="0"/>
                <a:ea typeface="Arial" charset="0"/>
                <a:cs typeface="Arial" charset="0"/>
              </a:rPr>
              <a:t>It is not just the wires that are hazardous; any metal that they touch is also energized.</a:t>
            </a:r>
          </a:p>
          <a:p>
            <a:pPr lvl="1"/>
            <a:r>
              <a:rPr lang="en-US" dirty="0">
                <a:latin typeface="Arial" charset="0"/>
                <a:ea typeface="Arial" charset="0"/>
                <a:cs typeface="Arial" charset="0"/>
              </a:rPr>
              <a:t>Use proper lockout/</a:t>
            </a:r>
            <a:r>
              <a:rPr lang="en-US" dirty="0" err="1">
                <a:latin typeface="Arial" charset="0"/>
                <a:ea typeface="Arial" charset="0"/>
                <a:cs typeface="Arial" charset="0"/>
              </a:rPr>
              <a:t>tagout</a:t>
            </a:r>
            <a:r>
              <a:rPr lang="en-US" dirty="0">
                <a:latin typeface="Arial" charset="0"/>
                <a:ea typeface="Arial" charset="0"/>
                <a:cs typeface="Arial" charset="0"/>
              </a:rPr>
              <a:t> procedures.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p:txBody>
          <a:bodyPr/>
          <a:lstStyle/>
          <a:p>
            <a:r>
              <a:rPr lang="en-US" dirty="0">
                <a:latin typeface="Arial" charset="0"/>
                <a:cs typeface="Arial" charset="0"/>
              </a:rPr>
              <a:t>Mitigating Utility Hazards</a:t>
            </a:r>
          </a:p>
        </p:txBody>
      </p:sp>
      <p:sp>
        <p:nvSpPr>
          <p:cNvPr id="81923" name="Rectangle 5"/>
          <p:cNvSpPr>
            <a:spLocks noGrp="1" noChangeArrowheads="1"/>
          </p:cNvSpPr>
          <p:nvPr>
            <p:ph idx="1"/>
          </p:nvPr>
        </p:nvSpPr>
        <p:spPr/>
        <p:txBody>
          <a:bodyPr/>
          <a:lstStyle/>
          <a:p>
            <a:r>
              <a:rPr lang="en-US" dirty="0">
                <a:latin typeface="Arial" charset="0"/>
                <a:cs typeface="Arial" charset="0"/>
              </a:rPr>
              <a:t>Both natural gas and liquefied petroleum gas are nontoxic but classified as asphyxiants.</a:t>
            </a:r>
          </a:p>
          <a:p>
            <a:pPr lvl="1"/>
            <a:r>
              <a:rPr lang="en-US" dirty="0">
                <a:latin typeface="Arial" charset="0"/>
                <a:ea typeface="Arial" charset="0"/>
                <a:cs typeface="Arial" charset="0"/>
              </a:rPr>
              <a:t>They displace breathing air.</a:t>
            </a:r>
          </a:p>
          <a:p>
            <a:pPr lvl="1"/>
            <a:r>
              <a:rPr lang="en-US" dirty="0">
                <a:latin typeface="Arial" charset="0"/>
                <a:ea typeface="Arial" charset="0"/>
                <a:cs typeface="Arial" charset="0"/>
              </a:rPr>
              <a:t>Both are flammable.</a:t>
            </a:r>
          </a:p>
          <a:p>
            <a:pPr lvl="1"/>
            <a:r>
              <a:rPr lang="en-US" dirty="0">
                <a:latin typeface="Arial" charset="0"/>
                <a:ea typeface="Arial" charset="0"/>
                <a:cs typeface="Arial" charset="0"/>
              </a:rPr>
              <a:t>Call the gas company.</a:t>
            </a:r>
          </a:p>
          <a:p>
            <a:pPr lvl="1"/>
            <a:r>
              <a:rPr lang="en-US" dirty="0">
                <a:latin typeface="Arial" charset="0"/>
                <a:ea typeface="Arial" charset="0"/>
                <a:cs typeface="Arial" charset="0"/>
              </a:rPr>
              <a:t>Take appropriate measures if a victim has been overcome by leaking gas.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p:txBody>
          <a:bodyPr/>
          <a:lstStyle/>
          <a:p>
            <a:r>
              <a:rPr lang="en-US" dirty="0">
                <a:latin typeface="Arial" charset="0"/>
                <a:cs typeface="Arial" charset="0"/>
              </a:rPr>
              <a:t>Providing Scene Security</a:t>
            </a:r>
          </a:p>
        </p:txBody>
      </p:sp>
      <p:sp>
        <p:nvSpPr>
          <p:cNvPr id="83971" name="Rectangle 5"/>
          <p:cNvSpPr>
            <a:spLocks noGrp="1" noChangeArrowheads="1"/>
          </p:cNvSpPr>
          <p:nvPr>
            <p:ph idx="1"/>
          </p:nvPr>
        </p:nvSpPr>
        <p:spPr/>
        <p:txBody>
          <a:bodyPr/>
          <a:lstStyle/>
          <a:p>
            <a:r>
              <a:rPr lang="en-US" dirty="0">
                <a:latin typeface="Arial" charset="0"/>
                <a:cs typeface="Arial" charset="0"/>
              </a:rPr>
              <a:t>IC should coordinate with law enforcement to secure and control the scene.</a:t>
            </a:r>
          </a:p>
          <a:p>
            <a:r>
              <a:rPr lang="en-US" dirty="0">
                <a:latin typeface="Arial" charset="0"/>
                <a:cs typeface="Arial" charset="0"/>
              </a:rPr>
              <a:t>Maintain a strict personnel accountability system to control access to the rescue scene.</a:t>
            </a:r>
          </a:p>
          <a:p>
            <a:r>
              <a:rPr lang="en-US" dirty="0">
                <a:latin typeface="Arial" charset="0"/>
                <a:cs typeface="Arial" charset="0"/>
              </a:rPr>
              <a:t>You will often be asked to establish barriers to provide scene security.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title"/>
          </p:nvPr>
        </p:nvSpPr>
        <p:spPr/>
        <p:txBody>
          <a:bodyPr/>
          <a:lstStyle/>
          <a:p>
            <a:r>
              <a:rPr lang="en-US" dirty="0">
                <a:latin typeface="Arial" charset="0"/>
                <a:cs typeface="Arial" charset="0"/>
              </a:rPr>
              <a:t>Using Protective Equipment</a:t>
            </a:r>
          </a:p>
        </p:txBody>
      </p:sp>
      <p:sp>
        <p:nvSpPr>
          <p:cNvPr id="86019" name="Rectangle 6"/>
          <p:cNvSpPr>
            <a:spLocks noGrp="1" noChangeArrowheads="1"/>
          </p:cNvSpPr>
          <p:nvPr>
            <p:ph sz="half" idx="1"/>
          </p:nvPr>
        </p:nvSpPr>
        <p:spPr/>
        <p:txBody>
          <a:bodyPr/>
          <a:lstStyle/>
          <a:p>
            <a:r>
              <a:rPr lang="en-US" dirty="0"/>
              <a:t>Most firefighting gear does not work well in a TRI.</a:t>
            </a:r>
          </a:p>
          <a:p>
            <a:r>
              <a:rPr lang="en-US" dirty="0">
                <a:latin typeface="Arial" charset="0"/>
                <a:cs typeface="Arial" charset="0"/>
              </a:rPr>
              <a:t>Most specialist teams carry harnesses; small, light helmets; and jumpsuits, which are easier to move in.</a:t>
            </a:r>
          </a:p>
        </p:txBody>
      </p:sp>
      <p:pic>
        <p:nvPicPr>
          <p:cNvPr id="7" name="Picture 7" descr="41528_CH27_FIG06"/>
          <p:cNvPicPr>
            <a:picLocks noGrp="1" noChangeAspect="1" noChangeArrowheads="1"/>
          </p:cNvPicPr>
          <p:nvPr>
            <p:ph sz="half" idx="2"/>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4688681" y="2566194"/>
            <a:ext cx="3952875" cy="2819400"/>
          </a:xfrm>
          <a:prstGeom prst="rect">
            <a:avLst/>
          </a:prstGeom>
          <a:noFill/>
          <a:ln w="19050">
            <a:solidFill>
              <a:srgbClr val="FFFFFF">
                <a:alpha val="34000"/>
              </a:srgb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 name="Rectangle 2"/>
          <p:cNvSpPr/>
          <p:nvPr/>
        </p:nvSpPr>
        <p:spPr>
          <a:xfrm>
            <a:off x="4688681" y="5410994"/>
            <a:ext cx="1449436" cy="215444"/>
          </a:xfrm>
          <a:prstGeom prst="rect">
            <a:avLst/>
          </a:prstGeom>
        </p:spPr>
        <p:txBody>
          <a:bodyPr wrap="none">
            <a:spAutoFit/>
          </a:bodyPr>
          <a:lstStyle/>
          <a:p>
            <a:r>
              <a:rPr lang="en-US" sz="800" dirty="0">
                <a:solidFill>
                  <a:schemeClr val="tx1"/>
                </a:solidFill>
                <a:latin typeface="FrutigerLTStd-LightCn"/>
              </a:rPr>
              <a:t>© Jones &amp; Bartlett Learning</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Protective Equipment in a Water Rescue Hazard Zone </a:t>
            </a:r>
          </a:p>
        </p:txBody>
      </p:sp>
      <p:sp>
        <p:nvSpPr>
          <p:cNvPr id="6" name="Content Placeholder 5"/>
          <p:cNvSpPr>
            <a:spLocks noGrp="1"/>
          </p:cNvSpPr>
          <p:nvPr>
            <p:ph idx="1"/>
          </p:nvPr>
        </p:nvSpPr>
        <p:spPr/>
        <p:txBody>
          <a:bodyPr/>
          <a:lstStyle/>
          <a:p>
            <a:r>
              <a:rPr lang="en-US" dirty="0"/>
              <a:t>Coast Guard–approved personal flotation device (PFD) </a:t>
            </a:r>
          </a:p>
          <a:p>
            <a:r>
              <a:rPr lang="en-US" dirty="0"/>
              <a:t>Thermal protection </a:t>
            </a:r>
          </a:p>
          <a:p>
            <a:r>
              <a:rPr lang="en-US" dirty="0"/>
              <a:t>Helmet appropriate for water rescue </a:t>
            </a:r>
          </a:p>
          <a:p>
            <a:r>
              <a:rPr lang="en-US" dirty="0"/>
              <a:t>Cutting device </a:t>
            </a:r>
          </a:p>
          <a:p>
            <a:r>
              <a:rPr lang="en-US" dirty="0"/>
              <a:t>Whistle that works in water </a:t>
            </a:r>
          </a:p>
          <a:p>
            <a:r>
              <a:rPr lang="en-US" dirty="0"/>
              <a:t>Contamination protection</a:t>
            </a:r>
          </a:p>
        </p:txBody>
      </p:sp>
    </p:spTree>
    <p:extLst>
      <p:ext uri="{BB962C8B-B14F-4D97-AF65-F5344CB8AC3E}">
        <p14:creationId xmlns:p14="http://schemas.microsoft.com/office/powerpoint/2010/main" val="3954264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Protective Equipment </a:t>
            </a:r>
          </a:p>
        </p:txBody>
      </p:sp>
      <p:sp>
        <p:nvSpPr>
          <p:cNvPr id="6" name="Content Placeholder 5"/>
          <p:cNvSpPr>
            <a:spLocks noGrp="1"/>
          </p:cNvSpPr>
          <p:nvPr>
            <p:ph idx="1"/>
          </p:nvPr>
        </p:nvSpPr>
        <p:spPr/>
        <p:txBody>
          <a:bodyPr/>
          <a:lstStyle/>
          <a:p>
            <a:r>
              <a:rPr lang="en-US" dirty="0"/>
              <a:t>Binoculars</a:t>
            </a:r>
          </a:p>
          <a:p>
            <a:r>
              <a:rPr lang="en-US" dirty="0"/>
              <a:t>Chalk or spray paint for marking searched areas</a:t>
            </a:r>
          </a:p>
          <a:p>
            <a:r>
              <a:rPr lang="en-US" dirty="0"/>
              <a:t>Compass for wilderness rescues</a:t>
            </a:r>
          </a:p>
          <a:p>
            <a:r>
              <a:rPr lang="en-US" dirty="0"/>
              <a:t>First aid kits</a:t>
            </a:r>
          </a:p>
          <a:p>
            <a:r>
              <a:rPr lang="en-US" dirty="0"/>
              <a:t>Whistle</a:t>
            </a:r>
          </a:p>
          <a:p>
            <a:r>
              <a:rPr lang="en-US" dirty="0"/>
              <a:t>Hand-held global positioning system</a:t>
            </a:r>
          </a:p>
          <a:p>
            <a:r>
              <a:rPr lang="en-US" dirty="0" err="1"/>
              <a:t>Cyalume</a:t>
            </a:r>
            <a:r>
              <a:rPr lang="en-US" dirty="0"/>
              <a:t>-type light sticks </a:t>
            </a:r>
          </a:p>
        </p:txBody>
      </p:sp>
    </p:spTree>
    <p:extLst>
      <p:ext uri="{BB962C8B-B14F-4D97-AF65-F5344CB8AC3E}">
        <p14:creationId xmlns:p14="http://schemas.microsoft.com/office/powerpoint/2010/main" val="2038842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p:txBody>
          <a:bodyPr/>
          <a:lstStyle/>
          <a:p>
            <a:r>
              <a:rPr lang="en-US" dirty="0">
                <a:latin typeface="Arial" charset="0"/>
                <a:cs typeface="Arial" charset="0"/>
              </a:rPr>
              <a:t>Using the ICS</a:t>
            </a:r>
          </a:p>
        </p:txBody>
      </p:sp>
      <p:sp>
        <p:nvSpPr>
          <p:cNvPr id="88067" name="Rectangle 5"/>
          <p:cNvSpPr>
            <a:spLocks noGrp="1" noChangeArrowheads="1"/>
          </p:cNvSpPr>
          <p:nvPr>
            <p:ph idx="1"/>
          </p:nvPr>
        </p:nvSpPr>
        <p:spPr/>
        <p:txBody>
          <a:bodyPr/>
          <a:lstStyle/>
          <a:p>
            <a:r>
              <a:rPr lang="en-US" dirty="0"/>
              <a:t>The first arriving officer immediately assumes command and starts using the incident command system (ICS).</a:t>
            </a:r>
          </a:p>
          <a:p>
            <a:r>
              <a:rPr lang="en-US" dirty="0"/>
              <a:t>Many TRIs will eventually become very complex and require many assisting units.</a:t>
            </a:r>
          </a:p>
          <a:p>
            <a:r>
              <a:rPr lang="en-US" dirty="0"/>
              <a:t>Without the ICS, it will be nearly impossible to ensure effective scene operations and rescuer safety.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p:txBody>
          <a:bodyPr/>
          <a:lstStyle/>
          <a:p>
            <a:r>
              <a:rPr lang="en-US" dirty="0">
                <a:latin typeface="Arial" charset="0"/>
                <a:cs typeface="Arial" charset="0"/>
              </a:rPr>
              <a:t>Ensuring Accountability</a:t>
            </a:r>
          </a:p>
        </p:txBody>
      </p:sp>
      <p:sp>
        <p:nvSpPr>
          <p:cNvPr id="90115" name="Rectangle 5"/>
          <p:cNvSpPr>
            <a:spLocks noGrp="1" noChangeArrowheads="1"/>
          </p:cNvSpPr>
          <p:nvPr>
            <p:ph idx="1"/>
          </p:nvPr>
        </p:nvSpPr>
        <p:spPr/>
        <p:txBody>
          <a:bodyPr/>
          <a:lstStyle/>
          <a:p>
            <a:r>
              <a:rPr lang="en-US">
                <a:latin typeface="Arial" charset="0"/>
                <a:cs typeface="Arial" charset="0"/>
              </a:rPr>
              <a:t>Practiced at all emergencies</a:t>
            </a:r>
          </a:p>
          <a:p>
            <a:r>
              <a:rPr lang="en-US">
                <a:latin typeface="Arial" charset="0"/>
                <a:cs typeface="Arial" charset="0"/>
              </a:rPr>
              <a:t>Ensures safety</a:t>
            </a:r>
          </a:p>
          <a:p>
            <a:r>
              <a:rPr lang="en-US">
                <a:latin typeface="Arial" charset="0"/>
                <a:cs typeface="Arial" charset="0"/>
              </a:rPr>
              <a:t>Tracks personnel on scene</a:t>
            </a:r>
          </a:p>
          <a:p>
            <a:pPr lvl="1"/>
            <a:r>
              <a:rPr lang="en-US">
                <a:latin typeface="Arial" charset="0"/>
                <a:ea typeface="Arial" charset="0"/>
                <a:cs typeface="Arial" charset="0"/>
              </a:rPr>
              <a:t>Identities</a:t>
            </a:r>
          </a:p>
          <a:p>
            <a:pPr lvl="1"/>
            <a:r>
              <a:rPr lang="en-US">
                <a:latin typeface="Arial" charset="0"/>
                <a:ea typeface="Arial" charset="0"/>
                <a:cs typeface="Arial" charset="0"/>
              </a:rPr>
              <a:t>Assignment</a:t>
            </a:r>
          </a:p>
          <a:p>
            <a:pPr lvl="1"/>
            <a:r>
              <a:rPr lang="en-US">
                <a:latin typeface="Arial" charset="0"/>
                <a:ea typeface="Arial" charset="0"/>
                <a:cs typeface="Arial" charset="0"/>
              </a:rPr>
              <a:t>Location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r>
              <a:rPr lang="en-US" dirty="0">
                <a:latin typeface="Arial" charset="0"/>
                <a:cs typeface="Arial" charset="0"/>
              </a:rPr>
              <a:t>Knowledge Objectives</a:t>
            </a:r>
          </a:p>
        </p:txBody>
      </p:sp>
      <p:sp>
        <p:nvSpPr>
          <p:cNvPr id="12291" name="Rectangle 5"/>
          <p:cNvSpPr>
            <a:spLocks noGrp="1" noChangeArrowheads="1"/>
          </p:cNvSpPr>
          <p:nvPr>
            <p:ph idx="1"/>
          </p:nvPr>
        </p:nvSpPr>
        <p:spPr/>
        <p:txBody>
          <a:bodyPr/>
          <a:lstStyle/>
          <a:p>
            <a:r>
              <a:rPr lang="en-US" dirty="0">
                <a:latin typeface="Arial" charset="0"/>
                <a:cs typeface="Arial" charset="0"/>
              </a:rPr>
              <a:t>Describe how to approach and safely assist at a wilderness search and rescue incident.</a:t>
            </a:r>
          </a:p>
          <a:p>
            <a:r>
              <a:rPr lang="en-US" dirty="0">
                <a:latin typeface="Arial" charset="0"/>
                <a:cs typeface="Arial" charset="0"/>
              </a:rPr>
              <a:t>Describe how to approach and safely assist at a hazardous materials rescue incident.</a:t>
            </a:r>
          </a:p>
          <a:p>
            <a:r>
              <a:rPr lang="en-US" dirty="0">
                <a:latin typeface="Arial" charset="0"/>
                <a:cs typeface="Arial" charset="0"/>
              </a:rPr>
              <a:t>Describe how to respond safely to an elevator or escalator rescue.</a:t>
            </a:r>
          </a:p>
          <a:p>
            <a:pPr lvl="0"/>
            <a:r>
              <a:rPr lang="en-US" dirty="0"/>
              <a:t>Describe how to </a:t>
            </a:r>
            <a:r>
              <a:rPr lang="en-US" dirty="0">
                <a:latin typeface="Arial" charset="0"/>
                <a:cs typeface="Arial" charset="0"/>
              </a:rPr>
              <a:t>safely </a:t>
            </a:r>
            <a:r>
              <a:rPr lang="en-US" dirty="0"/>
              <a:t>assist at an active shooter incident.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p:txBody>
          <a:bodyPr/>
          <a:lstStyle/>
          <a:p>
            <a:r>
              <a:rPr lang="en-US">
                <a:latin typeface="Arial" charset="0"/>
                <a:cs typeface="Arial" charset="0"/>
              </a:rPr>
              <a:t>Making Victim Contact</a:t>
            </a:r>
          </a:p>
        </p:txBody>
      </p:sp>
      <p:sp>
        <p:nvSpPr>
          <p:cNvPr id="92163" name="Rectangle 5"/>
          <p:cNvSpPr>
            <a:spLocks noGrp="1" noChangeArrowheads="1"/>
          </p:cNvSpPr>
          <p:nvPr>
            <p:ph idx="1"/>
          </p:nvPr>
        </p:nvSpPr>
        <p:spPr/>
        <p:txBody>
          <a:bodyPr/>
          <a:lstStyle/>
          <a:p>
            <a:pPr>
              <a:spcBef>
                <a:spcPts val="600"/>
              </a:spcBef>
            </a:pPr>
            <a:r>
              <a:rPr lang="en-US" dirty="0">
                <a:latin typeface="Arial" charset="0"/>
                <a:cs typeface="Arial" charset="0"/>
              </a:rPr>
              <a:t>Attempt to communicate with victim.</a:t>
            </a:r>
          </a:p>
          <a:p>
            <a:pPr>
              <a:spcBef>
                <a:spcPts val="600"/>
              </a:spcBef>
            </a:pPr>
            <a:r>
              <a:rPr lang="en-US" dirty="0">
                <a:latin typeface="Arial" charset="0"/>
                <a:cs typeface="Arial" charset="0"/>
              </a:rPr>
              <a:t>Reassure victim of his or her safety.</a:t>
            </a:r>
          </a:p>
          <a:p>
            <a:pPr>
              <a:spcBef>
                <a:spcPts val="600"/>
              </a:spcBef>
            </a:pPr>
            <a:r>
              <a:rPr lang="en-US" dirty="0">
                <a:latin typeface="Arial" charset="0"/>
                <a:ea typeface="Arial" charset="0"/>
                <a:cs typeface="Arial" charset="0"/>
              </a:rPr>
              <a:t>Make and keep eye contact with the victim.</a:t>
            </a:r>
          </a:p>
          <a:p>
            <a:pPr>
              <a:spcBef>
                <a:spcPts val="600"/>
              </a:spcBef>
            </a:pPr>
            <a:r>
              <a:rPr lang="en-US" dirty="0">
                <a:latin typeface="Arial" charset="0"/>
                <a:ea typeface="Arial" charset="0"/>
                <a:cs typeface="Arial" charset="0"/>
              </a:rPr>
              <a:t>Tell the truth.</a:t>
            </a:r>
          </a:p>
          <a:p>
            <a:pPr>
              <a:spcBef>
                <a:spcPts val="600"/>
              </a:spcBef>
            </a:pPr>
            <a:r>
              <a:rPr lang="en-US" dirty="0">
                <a:latin typeface="Arial" charset="0"/>
                <a:ea typeface="Arial" charset="0"/>
                <a:cs typeface="Arial" charset="0"/>
              </a:rPr>
              <a:t>Communicate at a level the victim can understand.</a:t>
            </a:r>
          </a:p>
          <a:p>
            <a:pPr>
              <a:spcBef>
                <a:spcPts val="600"/>
              </a:spcBef>
            </a:pPr>
            <a:r>
              <a:rPr lang="en-US" dirty="0">
                <a:latin typeface="Arial" charset="0"/>
                <a:ea typeface="Arial" charset="0"/>
                <a:cs typeface="Arial" charset="0"/>
              </a:rPr>
              <a:t>Be aware of your own body language.</a:t>
            </a:r>
          </a:p>
          <a:p>
            <a:pPr>
              <a:spcBef>
                <a:spcPts val="600"/>
              </a:spcBef>
            </a:pPr>
            <a:r>
              <a:rPr lang="en-US" dirty="0">
                <a:latin typeface="Arial" charset="0"/>
                <a:ea typeface="Arial" charset="0"/>
                <a:cs typeface="Arial" charset="0"/>
              </a:rPr>
              <a:t>Use the victim’s name.</a:t>
            </a:r>
          </a:p>
          <a:p>
            <a:pPr>
              <a:spcBef>
                <a:spcPts val="600"/>
              </a:spcBef>
            </a:pPr>
            <a:r>
              <a:rPr lang="en-US" dirty="0">
                <a:latin typeface="Arial" charset="0"/>
                <a:ea typeface="Arial" charset="0"/>
                <a:cs typeface="Arial" charset="0"/>
              </a:rPr>
              <a:t>Always speak slowly, clearly, and distinctly.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ChangeArrowheads="1"/>
          </p:cNvSpPr>
          <p:nvPr>
            <p:ph type="title"/>
          </p:nvPr>
        </p:nvSpPr>
        <p:spPr/>
        <p:txBody>
          <a:bodyPr/>
          <a:lstStyle/>
          <a:p>
            <a:r>
              <a:rPr lang="en-US">
                <a:latin typeface="Arial" charset="0"/>
                <a:cs typeface="Arial" charset="0"/>
              </a:rPr>
              <a:t>Making Victim Contact</a:t>
            </a:r>
          </a:p>
        </p:txBody>
      </p:sp>
      <p:sp>
        <p:nvSpPr>
          <p:cNvPr id="94211" name="Rectangle 5"/>
          <p:cNvSpPr>
            <a:spLocks noGrp="1" noChangeArrowheads="1"/>
          </p:cNvSpPr>
          <p:nvPr>
            <p:ph idx="1"/>
          </p:nvPr>
        </p:nvSpPr>
        <p:spPr/>
        <p:txBody>
          <a:bodyPr/>
          <a:lstStyle/>
          <a:p>
            <a:r>
              <a:rPr lang="en-US" dirty="0">
                <a:latin typeface="Arial" charset="0"/>
                <a:cs typeface="Arial" charset="0"/>
              </a:rPr>
              <a:t>Many victims require medical care.</a:t>
            </a:r>
          </a:p>
          <a:p>
            <a:pPr lvl="1"/>
            <a:r>
              <a:rPr lang="en-US" dirty="0">
                <a:latin typeface="Arial" charset="0"/>
                <a:ea typeface="Arial" charset="0"/>
                <a:cs typeface="Arial" charset="0"/>
              </a:rPr>
              <a:t>Medical care should be given only if it can be done so safely.</a:t>
            </a:r>
          </a:p>
          <a:p>
            <a:pPr lvl="1"/>
            <a:r>
              <a:rPr lang="en-US" dirty="0">
                <a:latin typeface="Arial" charset="0"/>
                <a:ea typeface="Arial" charset="0"/>
                <a:cs typeface="Arial" charset="0"/>
              </a:rPr>
              <a:t>Do not become a victim during a rescue attempt.</a:t>
            </a:r>
          </a:p>
        </p:txBody>
      </p:sp>
    </p:spTree>
    <p:extLst>
      <p:ext uri="{BB962C8B-B14F-4D97-AF65-F5344CB8AC3E}">
        <p14:creationId xmlns:p14="http://schemas.microsoft.com/office/powerpoint/2010/main" val="28754595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Grp="1" noChangeArrowheads="1"/>
          </p:cNvSpPr>
          <p:nvPr>
            <p:ph type="title"/>
          </p:nvPr>
        </p:nvSpPr>
        <p:spPr/>
        <p:txBody>
          <a:bodyPr/>
          <a:lstStyle/>
          <a:p>
            <a:r>
              <a:rPr lang="en-US">
                <a:latin typeface="Arial" charset="0"/>
                <a:cs typeface="Arial" charset="0"/>
              </a:rPr>
              <a:t>Assisting Rescue Crews</a:t>
            </a:r>
          </a:p>
        </p:txBody>
      </p:sp>
      <p:sp>
        <p:nvSpPr>
          <p:cNvPr id="100355" name="Rectangle 5"/>
          <p:cNvSpPr>
            <a:spLocks noGrp="1" noChangeArrowheads="1"/>
          </p:cNvSpPr>
          <p:nvPr>
            <p:ph idx="1"/>
          </p:nvPr>
        </p:nvSpPr>
        <p:spPr/>
        <p:txBody>
          <a:bodyPr/>
          <a:lstStyle/>
          <a:p>
            <a:r>
              <a:rPr lang="en-US" dirty="0">
                <a:latin typeface="Arial" charset="0"/>
                <a:cs typeface="Arial" charset="0"/>
              </a:rPr>
              <a:t>Train with rescue teams.</a:t>
            </a:r>
          </a:p>
          <a:p>
            <a:pPr marL="342900" lvl="3" indent="-342900">
              <a:spcBef>
                <a:spcPts val="800"/>
              </a:spcBef>
              <a:buFontTx/>
              <a:buChar char="•"/>
            </a:pPr>
            <a:r>
              <a:rPr lang="en-US" dirty="0"/>
              <a:t>Follow the orders of the company officer who receives direction from the IC.</a:t>
            </a:r>
          </a:p>
          <a:p>
            <a:r>
              <a:rPr lang="en-US" dirty="0">
                <a:latin typeface="Arial" charset="0"/>
                <a:cs typeface="Arial" charset="0"/>
              </a:rPr>
              <a:t>Three factors apply to all scenes:</a:t>
            </a:r>
          </a:p>
          <a:p>
            <a:pPr lvl="1"/>
            <a:r>
              <a:rPr lang="en-US" dirty="0">
                <a:latin typeface="Arial" charset="0"/>
                <a:ea typeface="Arial" charset="0"/>
                <a:cs typeface="Arial" charset="0"/>
              </a:rPr>
              <a:t>Approach cautiously.</a:t>
            </a:r>
          </a:p>
          <a:p>
            <a:pPr lvl="1"/>
            <a:r>
              <a:rPr lang="en-US" dirty="0">
                <a:latin typeface="Arial" charset="0"/>
                <a:ea typeface="Arial" charset="0"/>
                <a:cs typeface="Arial" charset="0"/>
              </a:rPr>
              <a:t>Position apparatus properly.</a:t>
            </a:r>
          </a:p>
          <a:p>
            <a:pPr lvl="1"/>
            <a:r>
              <a:rPr lang="en-US" dirty="0">
                <a:latin typeface="Arial" charset="0"/>
                <a:ea typeface="Arial" charset="0"/>
                <a:cs typeface="Arial" charset="0"/>
              </a:rPr>
              <a:t>Assist specialized team as needed.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p:txBody>
          <a:bodyPr/>
          <a:lstStyle/>
          <a:p>
            <a:r>
              <a:rPr lang="en-US">
                <a:latin typeface="Arial" charset="0"/>
                <a:cs typeface="Arial" charset="0"/>
              </a:rPr>
              <a:t>Vehicles and Machinery</a:t>
            </a:r>
          </a:p>
        </p:txBody>
      </p:sp>
      <p:sp>
        <p:nvSpPr>
          <p:cNvPr id="102403" name="Rectangle 5"/>
          <p:cNvSpPr>
            <a:spLocks noGrp="1" noChangeArrowheads="1"/>
          </p:cNvSpPr>
          <p:nvPr>
            <p:ph idx="1"/>
          </p:nvPr>
        </p:nvSpPr>
        <p:spPr/>
        <p:txBody>
          <a:bodyPr numCol="2"/>
          <a:lstStyle/>
          <a:p>
            <a:r>
              <a:rPr lang="en-US" dirty="0"/>
              <a:t>Motorcycles</a:t>
            </a:r>
          </a:p>
          <a:p>
            <a:r>
              <a:rPr lang="en-US" dirty="0"/>
              <a:t>Trucks</a:t>
            </a:r>
          </a:p>
          <a:p>
            <a:r>
              <a:rPr lang="en-US" dirty="0"/>
              <a:t>Buses</a:t>
            </a:r>
          </a:p>
          <a:p>
            <a:r>
              <a:rPr lang="en-US" dirty="0"/>
              <a:t>Trains</a:t>
            </a:r>
          </a:p>
          <a:p>
            <a:r>
              <a:rPr lang="en-US" dirty="0"/>
              <a:t>Mass-transit vehicles</a:t>
            </a:r>
          </a:p>
          <a:p>
            <a:r>
              <a:rPr lang="en-US" dirty="0"/>
              <a:t>Aircraft</a:t>
            </a:r>
          </a:p>
          <a:p>
            <a:r>
              <a:rPr lang="en-US" dirty="0"/>
              <a:t>Watercraft</a:t>
            </a:r>
          </a:p>
          <a:p>
            <a:r>
              <a:rPr lang="en-US" dirty="0"/>
              <a:t>Farm machinery</a:t>
            </a:r>
          </a:p>
          <a:p>
            <a:r>
              <a:rPr lang="en-US" dirty="0"/>
              <a:t>Agriculture implements</a:t>
            </a:r>
          </a:p>
          <a:p>
            <a:r>
              <a:rPr lang="en-US" dirty="0"/>
              <a:t>Construction machinery</a:t>
            </a:r>
          </a:p>
          <a:p>
            <a:r>
              <a:rPr lang="en-US" dirty="0"/>
              <a:t>Industrial machinery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lstStyle/>
          <a:p>
            <a:r>
              <a:rPr lang="en-US" dirty="0">
                <a:latin typeface="Arial" charset="0"/>
                <a:cs typeface="Arial" charset="0"/>
              </a:rPr>
              <a:t>Vehicles and Machinery: Safe</a:t>
            </a:r>
            <a:r>
              <a:rPr lang="en-US" dirty="0"/>
              <a:t> </a:t>
            </a:r>
            <a:r>
              <a:rPr lang="en-US" dirty="0">
                <a:latin typeface="Arial" charset="0"/>
                <a:cs typeface="Arial" charset="0"/>
              </a:rPr>
              <a:t>Approach</a:t>
            </a:r>
          </a:p>
        </p:txBody>
      </p:sp>
      <p:sp>
        <p:nvSpPr>
          <p:cNvPr id="104451" name="Rectangle 5"/>
          <p:cNvSpPr>
            <a:spLocks noGrp="1" noChangeArrowheads="1"/>
          </p:cNvSpPr>
          <p:nvPr>
            <p:ph idx="1"/>
          </p:nvPr>
        </p:nvSpPr>
        <p:spPr/>
        <p:txBody>
          <a:bodyPr/>
          <a:lstStyle/>
          <a:p>
            <a:r>
              <a:rPr lang="en-US" dirty="0"/>
              <a:t>Hazards include flammable liquids, electrical hazards, and unstable machines or vehicles </a:t>
            </a:r>
          </a:p>
          <a:p>
            <a:r>
              <a:rPr lang="en-US" dirty="0"/>
              <a:t>Make sure that traffic has been controlled.</a:t>
            </a:r>
          </a:p>
          <a:p>
            <a:pPr lvl="1"/>
            <a:r>
              <a:rPr lang="en-US" dirty="0"/>
              <a:t>Placement of the apparatus is key.</a:t>
            </a:r>
          </a:p>
          <a:p>
            <a:pPr lvl="1"/>
            <a:r>
              <a:rPr lang="en-US" dirty="0"/>
              <a:t>An approved vest must be worn to increase visibility and prevent injuries</a:t>
            </a:r>
          </a:p>
          <a:p>
            <a:r>
              <a:rPr lang="en-US" dirty="0"/>
              <a:t>Make sure that the machine cannot move. </a:t>
            </a:r>
          </a:p>
          <a:p>
            <a:r>
              <a:rPr lang="en-US" dirty="0"/>
              <a:t>Access to some victims will not be easy.</a:t>
            </a:r>
          </a:p>
          <a:p>
            <a:r>
              <a:rPr lang="en-US" dirty="0"/>
              <a:t>Be wary of fuels and fluids spilled at scenes.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lstStyle/>
          <a:p>
            <a:r>
              <a:rPr lang="en-US" dirty="0">
                <a:latin typeface="Arial" charset="0"/>
                <a:cs typeface="Arial" charset="0"/>
              </a:rPr>
              <a:t>Vehicles and Machinery: How</a:t>
            </a:r>
            <a:r>
              <a:rPr lang="en-US" dirty="0"/>
              <a:t> </a:t>
            </a:r>
            <a:r>
              <a:rPr lang="en-US" dirty="0">
                <a:latin typeface="Arial" charset="0"/>
                <a:cs typeface="Arial" charset="0"/>
              </a:rPr>
              <a:t>You Can Assist</a:t>
            </a:r>
          </a:p>
        </p:txBody>
      </p:sp>
      <p:sp>
        <p:nvSpPr>
          <p:cNvPr id="104451" name="Rectangle 5"/>
          <p:cNvSpPr>
            <a:spLocks noGrp="1" noChangeArrowheads="1"/>
          </p:cNvSpPr>
          <p:nvPr>
            <p:ph idx="1"/>
          </p:nvPr>
        </p:nvSpPr>
        <p:spPr/>
        <p:txBody>
          <a:bodyPr/>
          <a:lstStyle/>
          <a:p>
            <a:r>
              <a:rPr lang="en-US" dirty="0"/>
              <a:t>Protect the victim. </a:t>
            </a:r>
          </a:p>
          <a:p>
            <a:r>
              <a:rPr lang="en-US" dirty="0"/>
              <a:t>Help support hydraulic tools while technicians operate them. </a:t>
            </a:r>
          </a:p>
          <a:p>
            <a:r>
              <a:rPr lang="en-US" dirty="0"/>
              <a:t>Assist with controlling site security and the perimeter of the rescue incident.</a:t>
            </a:r>
          </a:p>
          <a:p>
            <a:r>
              <a:rPr lang="en-US" dirty="0"/>
              <a:t>Obtain information from witnesses.</a:t>
            </a:r>
          </a:p>
          <a:p>
            <a:r>
              <a:rPr lang="en-US" dirty="0"/>
              <a:t>Retrieve more rescue tools and equipment from the fire apparatus or rescue trucks.</a:t>
            </a:r>
          </a:p>
          <a:p>
            <a:r>
              <a:rPr lang="en-US" dirty="0"/>
              <a:t>Console a family member of a victim. </a:t>
            </a:r>
          </a:p>
        </p:txBody>
      </p:sp>
    </p:spTree>
    <p:extLst>
      <p:ext uri="{BB962C8B-B14F-4D97-AF65-F5344CB8AC3E}">
        <p14:creationId xmlns:p14="http://schemas.microsoft.com/office/powerpoint/2010/main" val="12997576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lstStyle/>
          <a:p>
            <a:r>
              <a:rPr lang="en-US" dirty="0">
                <a:latin typeface="Arial" charset="0"/>
                <a:cs typeface="Arial" charset="0"/>
              </a:rPr>
              <a:t>Vehicles and Machinery: How</a:t>
            </a:r>
            <a:r>
              <a:rPr lang="en-US" dirty="0"/>
              <a:t> </a:t>
            </a:r>
            <a:r>
              <a:rPr lang="en-US" dirty="0">
                <a:latin typeface="Arial" charset="0"/>
                <a:cs typeface="Arial" charset="0"/>
              </a:rPr>
              <a:t>You Can Assist</a:t>
            </a:r>
          </a:p>
        </p:txBody>
      </p:sp>
      <p:sp>
        <p:nvSpPr>
          <p:cNvPr id="104451" name="Rectangle 5"/>
          <p:cNvSpPr>
            <a:spLocks noGrp="1" noChangeArrowheads="1"/>
          </p:cNvSpPr>
          <p:nvPr>
            <p:ph idx="1"/>
          </p:nvPr>
        </p:nvSpPr>
        <p:spPr/>
        <p:txBody>
          <a:bodyPr/>
          <a:lstStyle/>
          <a:p>
            <a:r>
              <a:rPr lang="en-US" dirty="0"/>
              <a:t>Keep bystanders out of the way.</a:t>
            </a:r>
          </a:p>
          <a:p>
            <a:r>
              <a:rPr lang="en-US" dirty="0"/>
              <a:t>Assist in moving items that are in the way of the rescue team.</a:t>
            </a:r>
          </a:p>
          <a:p>
            <a:r>
              <a:rPr lang="en-US" dirty="0"/>
              <a:t>Service equipment. </a:t>
            </a:r>
          </a:p>
          <a:p>
            <a:r>
              <a:rPr lang="en-US" dirty="0"/>
              <a:t>Set up power tools. </a:t>
            </a:r>
          </a:p>
          <a:p>
            <a:r>
              <a:rPr lang="en-US" dirty="0"/>
              <a:t>Stand by with a hose line.</a:t>
            </a:r>
          </a:p>
          <a:p>
            <a:r>
              <a:rPr lang="en-US" dirty="0"/>
              <a:t>Extinguish a fire.</a:t>
            </a:r>
          </a:p>
        </p:txBody>
      </p:sp>
    </p:spTree>
    <p:extLst>
      <p:ext uri="{BB962C8B-B14F-4D97-AF65-F5344CB8AC3E}">
        <p14:creationId xmlns:p14="http://schemas.microsoft.com/office/powerpoint/2010/main" val="36153721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lstStyle/>
          <a:p>
            <a:r>
              <a:rPr lang="en-US" dirty="0">
                <a:latin typeface="Arial" charset="0"/>
                <a:cs typeface="Arial" charset="0"/>
              </a:rPr>
              <a:t>Vehicles and Machinery: Tools</a:t>
            </a:r>
            <a:r>
              <a:rPr lang="en-US" dirty="0"/>
              <a:t> </a:t>
            </a:r>
            <a:r>
              <a:rPr lang="en-US" dirty="0">
                <a:latin typeface="Arial" charset="0"/>
                <a:cs typeface="Arial" charset="0"/>
              </a:rPr>
              <a:t>Used</a:t>
            </a:r>
          </a:p>
        </p:txBody>
      </p:sp>
      <p:sp>
        <p:nvSpPr>
          <p:cNvPr id="104451" name="Rectangle 5"/>
          <p:cNvSpPr>
            <a:spLocks noGrp="1" noChangeArrowheads="1"/>
          </p:cNvSpPr>
          <p:nvPr>
            <p:ph idx="1"/>
          </p:nvPr>
        </p:nvSpPr>
        <p:spPr/>
        <p:txBody>
          <a:bodyPr numCol="2"/>
          <a:lstStyle/>
          <a:p>
            <a:pPr>
              <a:spcBef>
                <a:spcPts val="0"/>
              </a:spcBef>
            </a:pPr>
            <a:r>
              <a:rPr lang="en-US" sz="2400" dirty="0"/>
              <a:t>Personal protective equipment (PPE)</a:t>
            </a:r>
          </a:p>
          <a:p>
            <a:pPr>
              <a:spcBef>
                <a:spcPts val="0"/>
              </a:spcBef>
            </a:pPr>
            <a:r>
              <a:rPr lang="en-US" sz="2400" dirty="0"/>
              <a:t>Hydraulic tools </a:t>
            </a:r>
          </a:p>
          <a:p>
            <a:pPr>
              <a:spcBef>
                <a:spcPts val="0"/>
              </a:spcBef>
            </a:pPr>
            <a:r>
              <a:rPr lang="en-US" sz="2400" dirty="0"/>
              <a:t>Halligan tool</a:t>
            </a:r>
          </a:p>
          <a:p>
            <a:pPr>
              <a:spcBef>
                <a:spcPts val="0"/>
              </a:spcBef>
            </a:pPr>
            <a:r>
              <a:rPr lang="en-US" sz="2400" dirty="0"/>
              <a:t>Cutting torch</a:t>
            </a:r>
          </a:p>
          <a:p>
            <a:pPr>
              <a:spcBef>
                <a:spcPts val="0"/>
              </a:spcBef>
            </a:pPr>
            <a:r>
              <a:rPr lang="en-US" sz="2400" dirty="0"/>
              <a:t>Air chisels</a:t>
            </a:r>
          </a:p>
          <a:p>
            <a:pPr>
              <a:spcBef>
                <a:spcPts val="0"/>
              </a:spcBef>
            </a:pPr>
            <a:r>
              <a:rPr lang="en-US" sz="2400" dirty="0"/>
              <a:t>Cribbing</a:t>
            </a:r>
          </a:p>
          <a:p>
            <a:pPr>
              <a:spcBef>
                <a:spcPts val="0"/>
              </a:spcBef>
            </a:pPr>
            <a:r>
              <a:rPr lang="en-US" sz="2400" dirty="0"/>
              <a:t>Saber saw</a:t>
            </a:r>
          </a:p>
          <a:p>
            <a:pPr>
              <a:spcBef>
                <a:spcPts val="0"/>
              </a:spcBef>
            </a:pPr>
            <a:r>
              <a:rPr lang="en-US" sz="2400" dirty="0"/>
              <a:t>Windshield cutter</a:t>
            </a:r>
          </a:p>
          <a:p>
            <a:pPr>
              <a:spcBef>
                <a:spcPts val="0"/>
              </a:spcBef>
            </a:pPr>
            <a:r>
              <a:rPr lang="en-US" sz="2400" dirty="0"/>
              <a:t>Spring-loaded punch</a:t>
            </a:r>
          </a:p>
          <a:p>
            <a:pPr>
              <a:spcBef>
                <a:spcPts val="0"/>
              </a:spcBef>
            </a:pPr>
            <a:r>
              <a:rPr lang="en-US" sz="2400" dirty="0"/>
              <a:t>Chains</a:t>
            </a:r>
          </a:p>
          <a:p>
            <a:pPr marL="0" indent="0">
              <a:spcBef>
                <a:spcPts val="0"/>
              </a:spcBef>
              <a:buNone/>
            </a:pPr>
            <a:endParaRPr lang="en-US" sz="2400" dirty="0"/>
          </a:p>
          <a:p>
            <a:pPr>
              <a:spcBef>
                <a:spcPts val="0"/>
              </a:spcBef>
            </a:pPr>
            <a:r>
              <a:rPr lang="en-US" sz="2400" dirty="0"/>
              <a:t>Rescue-lift air bags self-contained breathing apparatus (SCBA) air cylinders</a:t>
            </a:r>
          </a:p>
          <a:p>
            <a:pPr>
              <a:spcBef>
                <a:spcPts val="0"/>
              </a:spcBef>
            </a:pPr>
            <a:r>
              <a:rPr lang="en-US" sz="2400" dirty="0"/>
              <a:t>Basic hand tools</a:t>
            </a:r>
          </a:p>
          <a:p>
            <a:pPr>
              <a:spcBef>
                <a:spcPts val="0"/>
              </a:spcBef>
            </a:pPr>
            <a:r>
              <a:rPr lang="en-US" sz="2400" dirty="0"/>
              <a:t>Come </a:t>
            </a:r>
            <a:r>
              <a:rPr lang="en-US" sz="2400" dirty="0" err="1"/>
              <a:t>alongs</a:t>
            </a:r>
            <a:endParaRPr lang="en-US" sz="2400" dirty="0"/>
          </a:p>
          <a:p>
            <a:pPr>
              <a:spcBef>
                <a:spcPts val="0"/>
              </a:spcBef>
            </a:pPr>
            <a:r>
              <a:rPr lang="en-US" sz="2400" dirty="0"/>
              <a:t>Portable generator</a:t>
            </a:r>
          </a:p>
          <a:p>
            <a:pPr>
              <a:spcBef>
                <a:spcPts val="0"/>
              </a:spcBef>
            </a:pPr>
            <a:r>
              <a:rPr lang="en-US" sz="2400" dirty="0"/>
              <a:t>Seat belt cutters</a:t>
            </a:r>
          </a:p>
          <a:p>
            <a:pPr>
              <a:spcBef>
                <a:spcPts val="0"/>
              </a:spcBef>
            </a:pPr>
            <a:r>
              <a:rPr lang="en-US" sz="2400" dirty="0"/>
              <a:t>Hand lights and other scene lighting</a:t>
            </a:r>
          </a:p>
          <a:p>
            <a:pPr>
              <a:spcBef>
                <a:spcPts val="0"/>
              </a:spcBef>
            </a:pPr>
            <a:r>
              <a:rPr lang="en-US" sz="2400" dirty="0"/>
              <a:t>Hose lines</a:t>
            </a:r>
          </a:p>
          <a:p>
            <a:pPr>
              <a:spcBef>
                <a:spcPts val="0"/>
              </a:spcBef>
            </a:pPr>
            <a:r>
              <a:rPr lang="en-US" sz="2400" dirty="0"/>
              <a:t>Blanket</a:t>
            </a:r>
          </a:p>
        </p:txBody>
      </p:sp>
    </p:spTree>
    <p:extLst>
      <p:ext uri="{BB962C8B-B14F-4D97-AF65-F5344CB8AC3E}">
        <p14:creationId xmlns:p14="http://schemas.microsoft.com/office/powerpoint/2010/main" val="5321336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ChangeArrowheads="1"/>
          </p:cNvSpPr>
          <p:nvPr>
            <p:ph type="title"/>
          </p:nvPr>
        </p:nvSpPr>
        <p:spPr/>
        <p:txBody>
          <a:bodyPr/>
          <a:lstStyle/>
          <a:p>
            <a:r>
              <a:rPr lang="en-US" dirty="0">
                <a:latin typeface="Arial" charset="0"/>
                <a:cs typeface="Arial" charset="0"/>
              </a:rPr>
              <a:t>Confined-Space Rescue</a:t>
            </a:r>
          </a:p>
        </p:txBody>
      </p:sp>
      <p:sp>
        <p:nvSpPr>
          <p:cNvPr id="106499" name="Rectangle 5"/>
          <p:cNvSpPr>
            <a:spLocks noGrp="1" noChangeArrowheads="1"/>
          </p:cNvSpPr>
          <p:nvPr>
            <p:ph idx="1"/>
          </p:nvPr>
        </p:nvSpPr>
        <p:spPr/>
        <p:txBody>
          <a:bodyPr/>
          <a:lstStyle/>
          <a:p>
            <a:r>
              <a:rPr lang="en-US" dirty="0"/>
              <a:t>Enclosed area that is not designed for people to occupy</a:t>
            </a:r>
          </a:p>
          <a:p>
            <a:r>
              <a:rPr lang="en-US" dirty="0"/>
              <a:t>Have limited openings for entrance and exit or limited ventilation</a:t>
            </a:r>
          </a:p>
          <a:p>
            <a:r>
              <a:rPr lang="en-US" dirty="0"/>
              <a:t>Present a special hazard because they may be oxygen deficient, contain poisonous gases, or have combustible atmospheres</a:t>
            </a:r>
          </a:p>
          <a:p>
            <a:pPr lvl="1"/>
            <a:r>
              <a:rPr lang="en-US" dirty="0"/>
              <a:t>Also the potential for slips, trips, falls, entrapment, deep water, and collapse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title"/>
          </p:nvPr>
        </p:nvSpPr>
        <p:spPr/>
        <p:txBody>
          <a:bodyPr/>
          <a:lstStyle/>
          <a:p>
            <a:r>
              <a:rPr lang="en-US" dirty="0">
                <a:latin typeface="Arial" charset="0"/>
                <a:cs typeface="Arial" charset="0"/>
              </a:rPr>
              <a:t>Confined-Space Rescue</a:t>
            </a:r>
          </a:p>
        </p:txBody>
      </p:sp>
      <p:sp>
        <p:nvSpPr>
          <p:cNvPr id="110595" name="Rectangle 6"/>
          <p:cNvSpPr>
            <a:spLocks noGrp="1" noChangeArrowheads="1"/>
          </p:cNvSpPr>
          <p:nvPr>
            <p:ph sz="half" idx="1"/>
          </p:nvPr>
        </p:nvSpPr>
        <p:spPr/>
        <p:txBody>
          <a:bodyPr/>
          <a:lstStyle/>
          <a:p>
            <a:r>
              <a:rPr lang="en-US" dirty="0"/>
              <a:t>Ropes are often used to remove an injured or unconscious victim. </a:t>
            </a:r>
          </a:p>
          <a:p>
            <a:r>
              <a:rPr lang="en-US" dirty="0"/>
              <a:t>All confined spaces should be considered to be IDLH until proven otherwise. </a:t>
            </a:r>
            <a:endParaRPr lang="en-US" dirty="0">
              <a:latin typeface="Arial" charset="0"/>
              <a:cs typeface="Arial" charset="0"/>
            </a:endParaRP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953000" y="1828800"/>
            <a:ext cx="2987040" cy="4181856"/>
          </a:xfrm>
        </p:spPr>
      </p:pic>
      <p:sp>
        <p:nvSpPr>
          <p:cNvPr id="4" name="Rectangle 3"/>
          <p:cNvSpPr/>
          <p:nvPr/>
        </p:nvSpPr>
        <p:spPr>
          <a:xfrm rot="16200000">
            <a:off x="6527154" y="3241687"/>
            <a:ext cx="3041217" cy="215444"/>
          </a:xfrm>
          <a:prstGeom prst="rect">
            <a:avLst/>
          </a:prstGeom>
        </p:spPr>
        <p:txBody>
          <a:bodyPr wrap="none">
            <a:spAutoFit/>
          </a:bodyPr>
          <a:lstStyle/>
          <a:p>
            <a:r>
              <a:rPr lang="en-US" sz="800" dirty="0">
                <a:solidFill>
                  <a:schemeClr val="tx1"/>
                </a:solidFill>
                <a:latin typeface="FrutigerLTStd-LightCn"/>
              </a:rPr>
              <a:t>© Jones &amp; Bartlett Learning. Photographed by Glen E. </a:t>
            </a:r>
            <a:r>
              <a:rPr lang="en-US" sz="800" dirty="0" err="1">
                <a:solidFill>
                  <a:schemeClr val="tx1"/>
                </a:solidFill>
                <a:latin typeface="FrutigerLTStd-LightCn"/>
              </a:rPr>
              <a:t>Ellman</a:t>
            </a:r>
            <a:r>
              <a:rPr lang="en-US" sz="800" dirty="0">
                <a:solidFill>
                  <a:schemeClr val="tx1"/>
                </a:solidFill>
                <a:latin typeface="FrutigerLTStd-LightCn"/>
              </a:rPr>
              <a:t>.</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r>
              <a:rPr lang="en-US" dirty="0">
                <a:latin typeface="Arial" charset="0"/>
                <a:cs typeface="Arial" charset="0"/>
              </a:rPr>
              <a:t>Knowledge Objectives</a:t>
            </a:r>
          </a:p>
        </p:txBody>
      </p:sp>
      <p:sp>
        <p:nvSpPr>
          <p:cNvPr id="12291" name="Rectangle 5"/>
          <p:cNvSpPr>
            <a:spLocks noGrp="1" noChangeArrowheads="1"/>
          </p:cNvSpPr>
          <p:nvPr>
            <p:ph idx="1"/>
          </p:nvPr>
        </p:nvSpPr>
        <p:spPr/>
        <p:txBody>
          <a:bodyPr/>
          <a:lstStyle/>
          <a:p>
            <a:pPr lvl="0"/>
            <a:r>
              <a:rPr lang="en-US" dirty="0"/>
              <a:t>Describe the types of generators used to power lighting equipment. </a:t>
            </a:r>
          </a:p>
          <a:p>
            <a:pPr lvl="0"/>
            <a:r>
              <a:rPr lang="en-US" dirty="0"/>
              <a:t>Describe how generators operate. </a:t>
            </a:r>
          </a:p>
          <a:p>
            <a:pPr lvl="0"/>
            <a:r>
              <a:rPr lang="en-US" dirty="0"/>
              <a:t>Describe how to clean and maintain lighting equipment. </a:t>
            </a:r>
          </a:p>
          <a:p>
            <a:pPr lvl="0"/>
            <a:r>
              <a:rPr lang="en-US" dirty="0"/>
              <a:t>Describe how to maintain generators. </a:t>
            </a:r>
          </a:p>
          <a:p>
            <a:pPr lvl="0"/>
            <a:r>
              <a:rPr lang="en-US" dirty="0"/>
              <a:t>Describe how to maintain power equipment and power tools.</a:t>
            </a:r>
            <a:endParaRPr lang="en-US" dirty="0">
              <a:latin typeface="Arial" charset="0"/>
              <a:cs typeface="Arial" charset="0"/>
            </a:endParaRPr>
          </a:p>
        </p:txBody>
      </p:sp>
    </p:spTree>
    <p:extLst>
      <p:ext uri="{BB962C8B-B14F-4D97-AF65-F5344CB8AC3E}">
        <p14:creationId xmlns:p14="http://schemas.microsoft.com/office/powerpoint/2010/main" val="34690305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title"/>
          </p:nvPr>
        </p:nvSpPr>
        <p:spPr/>
        <p:txBody>
          <a:bodyPr/>
          <a:lstStyle/>
          <a:p>
            <a:r>
              <a:rPr lang="en-US" dirty="0">
                <a:latin typeface="Arial" charset="0"/>
                <a:cs typeface="Arial" charset="0"/>
              </a:rPr>
              <a:t>Confined-Space Rescue: Safe</a:t>
            </a:r>
            <a:r>
              <a:rPr lang="en-US" dirty="0"/>
              <a:t> </a:t>
            </a:r>
            <a:r>
              <a:rPr lang="en-US" dirty="0">
                <a:latin typeface="Arial" charset="0"/>
                <a:cs typeface="Arial" charset="0"/>
              </a:rPr>
              <a:t>Approach</a:t>
            </a:r>
          </a:p>
        </p:txBody>
      </p:sp>
      <p:sp>
        <p:nvSpPr>
          <p:cNvPr id="108547" name="Rectangle 5"/>
          <p:cNvSpPr>
            <a:spLocks noGrp="1" noChangeArrowheads="1"/>
          </p:cNvSpPr>
          <p:nvPr>
            <p:ph idx="1"/>
          </p:nvPr>
        </p:nvSpPr>
        <p:spPr/>
        <p:txBody>
          <a:bodyPr/>
          <a:lstStyle/>
          <a:p>
            <a:pPr>
              <a:spcBef>
                <a:spcPts val="600"/>
              </a:spcBef>
            </a:pPr>
            <a:r>
              <a:rPr lang="en-US" dirty="0"/>
              <a:t>Look for a bystander who might have witnessed the emergency. </a:t>
            </a:r>
          </a:p>
          <a:p>
            <a:pPr>
              <a:spcBef>
                <a:spcPts val="600"/>
              </a:spcBef>
            </a:pPr>
            <a:r>
              <a:rPr lang="en-US" dirty="0"/>
              <a:t>Information gathered before the technical rescue team’s arrival will save valuable time. </a:t>
            </a:r>
          </a:p>
          <a:p>
            <a:pPr>
              <a:spcBef>
                <a:spcPts val="600"/>
              </a:spcBef>
            </a:pPr>
            <a:r>
              <a:rPr lang="en-US" dirty="0"/>
              <a:t>Always assume that there is an IDLH atmosphere at any confined-space call. </a:t>
            </a:r>
          </a:p>
          <a:p>
            <a:pPr>
              <a:spcBef>
                <a:spcPts val="600"/>
              </a:spcBef>
            </a:pPr>
            <a:r>
              <a:rPr lang="en-US" dirty="0"/>
              <a:t>The victim of the original incident may have died before your arrival. </a:t>
            </a:r>
          </a:p>
          <a:p>
            <a:pPr lvl="1">
              <a:spcBef>
                <a:spcPts val="600"/>
              </a:spcBef>
            </a:pPr>
            <a:r>
              <a:rPr lang="en-US" dirty="0"/>
              <a:t>Do not put your life in danger for a body recovery.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title"/>
          </p:nvPr>
        </p:nvSpPr>
        <p:spPr/>
        <p:txBody>
          <a:bodyPr/>
          <a:lstStyle/>
          <a:p>
            <a:r>
              <a:rPr lang="en-US" dirty="0">
                <a:latin typeface="Arial" charset="0"/>
                <a:cs typeface="Arial" charset="0"/>
              </a:rPr>
              <a:t>Confined-Space Rescue: How</a:t>
            </a:r>
            <a:r>
              <a:rPr lang="en-US" dirty="0"/>
              <a:t> </a:t>
            </a:r>
            <a:r>
              <a:rPr lang="en-US" dirty="0">
                <a:latin typeface="Arial" charset="0"/>
                <a:cs typeface="Arial" charset="0"/>
              </a:rPr>
              <a:t>You Can Assist</a:t>
            </a:r>
          </a:p>
        </p:txBody>
      </p:sp>
      <p:sp>
        <p:nvSpPr>
          <p:cNvPr id="108547" name="Rectangle 5"/>
          <p:cNvSpPr>
            <a:spLocks noGrp="1" noChangeArrowheads="1"/>
          </p:cNvSpPr>
          <p:nvPr>
            <p:ph idx="1"/>
          </p:nvPr>
        </p:nvSpPr>
        <p:spPr/>
        <p:txBody>
          <a:bodyPr/>
          <a:lstStyle/>
          <a:p>
            <a:pPr>
              <a:spcBef>
                <a:spcPts val="0"/>
              </a:spcBef>
            </a:pPr>
            <a:r>
              <a:rPr lang="en-US" dirty="0"/>
              <a:t>Main role is to secure the scene.</a:t>
            </a:r>
          </a:p>
          <a:p>
            <a:pPr>
              <a:spcBef>
                <a:spcPts val="0"/>
              </a:spcBef>
            </a:pPr>
            <a:r>
              <a:rPr lang="en-US" dirty="0"/>
              <a:t>All information should be relayed to the special rescue team members on their arrival, including</a:t>
            </a:r>
          </a:p>
          <a:p>
            <a:pPr lvl="1">
              <a:spcBef>
                <a:spcPts val="0"/>
              </a:spcBef>
            </a:pPr>
            <a:r>
              <a:rPr lang="en-US" dirty="0"/>
              <a:t>Rescue attempts </a:t>
            </a:r>
          </a:p>
          <a:p>
            <a:pPr lvl="1">
              <a:spcBef>
                <a:spcPts val="0"/>
              </a:spcBef>
            </a:pPr>
            <a:r>
              <a:rPr lang="en-US" dirty="0"/>
              <a:t>Exposures</a:t>
            </a:r>
          </a:p>
          <a:p>
            <a:pPr lvl="1">
              <a:spcBef>
                <a:spcPts val="0"/>
              </a:spcBef>
            </a:pPr>
            <a:r>
              <a:rPr lang="en-US" dirty="0"/>
              <a:t>Hazards</a:t>
            </a:r>
          </a:p>
          <a:p>
            <a:pPr lvl="1">
              <a:spcBef>
                <a:spcPts val="0"/>
              </a:spcBef>
            </a:pPr>
            <a:r>
              <a:rPr lang="en-US" dirty="0"/>
              <a:t>Extinguishment of fires</a:t>
            </a:r>
          </a:p>
          <a:p>
            <a:pPr lvl="1">
              <a:spcBef>
                <a:spcPts val="0"/>
              </a:spcBef>
            </a:pPr>
            <a:r>
              <a:rPr lang="en-US" dirty="0"/>
              <a:t>Progress evaluation</a:t>
            </a:r>
          </a:p>
          <a:p>
            <a:pPr>
              <a:spcBef>
                <a:spcPts val="0"/>
              </a:spcBef>
            </a:pPr>
            <a:r>
              <a:rPr lang="en-US" dirty="0"/>
              <a:t>If you do encounter an oxygen-deficient atmosphere, set up a ventilation fan.</a:t>
            </a:r>
          </a:p>
        </p:txBody>
      </p:sp>
    </p:spTree>
    <p:extLst>
      <p:ext uri="{BB962C8B-B14F-4D97-AF65-F5344CB8AC3E}">
        <p14:creationId xmlns:p14="http://schemas.microsoft.com/office/powerpoint/2010/main" val="23918099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title"/>
          </p:nvPr>
        </p:nvSpPr>
        <p:spPr/>
        <p:txBody>
          <a:bodyPr/>
          <a:lstStyle/>
          <a:p>
            <a:r>
              <a:rPr lang="en-US" dirty="0">
                <a:latin typeface="Arial" charset="0"/>
                <a:cs typeface="Arial" charset="0"/>
              </a:rPr>
              <a:t>Confined-Space Rescue: Tools</a:t>
            </a:r>
            <a:r>
              <a:rPr lang="en-US" dirty="0"/>
              <a:t> </a:t>
            </a:r>
            <a:r>
              <a:rPr lang="en-US" dirty="0">
                <a:latin typeface="Arial" charset="0"/>
                <a:cs typeface="Arial" charset="0"/>
              </a:rPr>
              <a:t>Used</a:t>
            </a:r>
          </a:p>
        </p:txBody>
      </p:sp>
      <p:sp>
        <p:nvSpPr>
          <p:cNvPr id="108547" name="Rectangle 5"/>
          <p:cNvSpPr>
            <a:spLocks noGrp="1" noChangeArrowheads="1"/>
          </p:cNvSpPr>
          <p:nvPr>
            <p:ph sz="half" idx="1"/>
          </p:nvPr>
        </p:nvSpPr>
        <p:spPr/>
        <p:txBody>
          <a:bodyPr/>
          <a:lstStyle/>
          <a:p>
            <a:pPr>
              <a:spcBef>
                <a:spcPts val="600"/>
              </a:spcBef>
            </a:pPr>
            <a:r>
              <a:rPr lang="en-US" dirty="0"/>
              <a:t>One of the key components of any confined-space rescue is a supplied air respirator system. </a:t>
            </a:r>
          </a:p>
          <a:p>
            <a:pPr>
              <a:spcBef>
                <a:spcPts val="600"/>
              </a:spcBef>
            </a:pPr>
            <a:r>
              <a:rPr lang="en-US" dirty="0"/>
              <a:t>Provides air that is not limited by air cylinder</a:t>
            </a: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633914" y="2514600"/>
            <a:ext cx="4017054" cy="2377440"/>
          </a:xfrm>
        </p:spPr>
      </p:pic>
      <p:sp>
        <p:nvSpPr>
          <p:cNvPr id="4" name="Rectangle 3"/>
          <p:cNvSpPr/>
          <p:nvPr/>
        </p:nvSpPr>
        <p:spPr>
          <a:xfrm>
            <a:off x="5121832" y="4892040"/>
            <a:ext cx="3041217" cy="215444"/>
          </a:xfrm>
          <a:prstGeom prst="rect">
            <a:avLst/>
          </a:prstGeom>
        </p:spPr>
        <p:txBody>
          <a:bodyPr wrap="none">
            <a:spAutoFit/>
          </a:bodyPr>
          <a:lstStyle/>
          <a:p>
            <a:r>
              <a:rPr lang="en-US" sz="800" dirty="0">
                <a:solidFill>
                  <a:schemeClr val="tx1"/>
                </a:solidFill>
                <a:latin typeface="FrutigerLTStd-LightCn"/>
              </a:rPr>
              <a:t>© Jones &amp; Bartlett Learning. Photographed by Glen E. </a:t>
            </a:r>
            <a:r>
              <a:rPr lang="en-US" sz="800" dirty="0" err="1">
                <a:solidFill>
                  <a:schemeClr val="tx1"/>
                </a:solidFill>
                <a:latin typeface="FrutigerLTStd-LightCn"/>
              </a:rPr>
              <a:t>Ellman</a:t>
            </a:r>
            <a:r>
              <a:rPr lang="en-US" sz="800" dirty="0">
                <a:solidFill>
                  <a:schemeClr val="tx1"/>
                </a:solidFill>
                <a:latin typeface="FrutigerLTStd-LightCn"/>
              </a:rPr>
              <a:t>.</a:t>
            </a:r>
            <a:endParaRPr lang="en-US" dirty="0">
              <a:solidFill>
                <a:schemeClr val="tx1"/>
              </a:solidFill>
            </a:endParaRPr>
          </a:p>
        </p:txBody>
      </p:sp>
    </p:spTree>
    <p:extLst>
      <p:ext uri="{BB962C8B-B14F-4D97-AF65-F5344CB8AC3E}">
        <p14:creationId xmlns:p14="http://schemas.microsoft.com/office/powerpoint/2010/main" val="1579862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Confined-Space Rescue: Tools</a:t>
            </a:r>
            <a:r>
              <a:rPr lang="en-US" dirty="0"/>
              <a:t> </a:t>
            </a:r>
            <a:r>
              <a:rPr lang="en-US" dirty="0">
                <a:latin typeface="Arial" charset="0"/>
                <a:cs typeface="Arial" charset="0"/>
              </a:rPr>
              <a:t>Used</a:t>
            </a:r>
            <a:endParaRPr lang="en-US" dirty="0"/>
          </a:p>
        </p:txBody>
      </p:sp>
      <p:sp>
        <p:nvSpPr>
          <p:cNvPr id="5" name="Content Placeholder 4"/>
          <p:cNvSpPr>
            <a:spLocks noGrp="1"/>
          </p:cNvSpPr>
          <p:nvPr>
            <p:ph idx="1"/>
          </p:nvPr>
        </p:nvSpPr>
        <p:spPr/>
        <p:txBody>
          <a:bodyPr numCol="2"/>
          <a:lstStyle/>
          <a:p>
            <a:r>
              <a:rPr lang="en-US" dirty="0"/>
              <a:t>Air lines</a:t>
            </a:r>
          </a:p>
          <a:p>
            <a:r>
              <a:rPr lang="en-US" dirty="0"/>
              <a:t>Air carts</a:t>
            </a:r>
          </a:p>
          <a:p>
            <a:r>
              <a:rPr lang="en-US" dirty="0"/>
              <a:t>Tripod and winch </a:t>
            </a:r>
          </a:p>
          <a:p>
            <a:r>
              <a:rPr lang="en-US" dirty="0"/>
              <a:t>Pry bar </a:t>
            </a:r>
          </a:p>
          <a:p>
            <a:r>
              <a:rPr lang="fr-FR" dirty="0" err="1"/>
              <a:t>Rescue</a:t>
            </a:r>
            <a:r>
              <a:rPr lang="fr-FR" dirty="0"/>
              <a:t> </a:t>
            </a:r>
            <a:r>
              <a:rPr lang="fr-FR" dirty="0" err="1"/>
              <a:t>rope</a:t>
            </a:r>
            <a:r>
              <a:rPr lang="fr-FR" dirty="0"/>
              <a:t> </a:t>
            </a:r>
            <a:endParaRPr lang="en-US" dirty="0"/>
          </a:p>
          <a:p>
            <a:r>
              <a:rPr lang="fr-FR" dirty="0"/>
              <a:t>Personnel </a:t>
            </a:r>
            <a:r>
              <a:rPr lang="fr-FR" dirty="0" err="1"/>
              <a:t>harnesses</a:t>
            </a:r>
            <a:endParaRPr lang="en-US" dirty="0"/>
          </a:p>
          <a:p>
            <a:r>
              <a:rPr lang="fr-FR" dirty="0" err="1"/>
              <a:t>Gas</a:t>
            </a:r>
            <a:r>
              <a:rPr lang="fr-FR" dirty="0"/>
              <a:t> monitors</a:t>
            </a:r>
            <a:endParaRPr lang="en-US" dirty="0"/>
          </a:p>
          <a:p>
            <a:r>
              <a:rPr lang="fr-FR" dirty="0"/>
              <a:t>Ventilation fans </a:t>
            </a:r>
            <a:endParaRPr lang="en-US" dirty="0"/>
          </a:p>
          <a:p>
            <a:r>
              <a:rPr lang="fr-FR" dirty="0"/>
              <a:t>Explosion-proof lights</a:t>
            </a:r>
            <a:endParaRPr lang="en-US" dirty="0"/>
          </a:p>
          <a:p>
            <a:r>
              <a:rPr lang="fr-FR" dirty="0"/>
              <a:t>Radios</a:t>
            </a:r>
            <a:endParaRPr lang="en-US" dirty="0"/>
          </a:p>
          <a:p>
            <a:r>
              <a:rPr lang="en-US" dirty="0"/>
              <a:t>Communications equipment</a:t>
            </a:r>
          </a:p>
          <a:p>
            <a:r>
              <a:rPr lang="fr-FR" dirty="0"/>
              <a:t>Protective </a:t>
            </a:r>
            <a:r>
              <a:rPr lang="fr-FR" dirty="0" err="1"/>
              <a:t>gear</a:t>
            </a:r>
            <a:endParaRPr lang="en-US" dirty="0"/>
          </a:p>
        </p:txBody>
      </p:sp>
    </p:spTree>
    <p:extLst>
      <p:ext uri="{BB962C8B-B14F-4D97-AF65-F5344CB8AC3E}">
        <p14:creationId xmlns:p14="http://schemas.microsoft.com/office/powerpoint/2010/main" val="3851575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Confined-Space Rescue: Tools</a:t>
            </a:r>
            <a:r>
              <a:rPr lang="en-US" dirty="0"/>
              <a:t> </a:t>
            </a:r>
            <a:r>
              <a:rPr lang="en-US" dirty="0">
                <a:latin typeface="Arial" charset="0"/>
                <a:cs typeface="Arial" charset="0"/>
              </a:rPr>
              <a:t>Used</a:t>
            </a:r>
            <a:endParaRPr lang="en-US" dirty="0"/>
          </a:p>
        </p:txBody>
      </p:sp>
      <p:sp>
        <p:nvSpPr>
          <p:cNvPr id="5" name="Content Placeholder 4"/>
          <p:cNvSpPr>
            <a:spLocks noGrp="1"/>
          </p:cNvSpPr>
          <p:nvPr>
            <p:ph idx="1"/>
          </p:nvPr>
        </p:nvSpPr>
        <p:spPr/>
        <p:txBody>
          <a:bodyPr numCol="2"/>
          <a:lstStyle/>
          <a:p>
            <a:r>
              <a:rPr lang="en-US" dirty="0"/>
              <a:t>Lockout and </a:t>
            </a:r>
            <a:r>
              <a:rPr lang="en-US" dirty="0" err="1"/>
              <a:t>tagout</a:t>
            </a:r>
            <a:r>
              <a:rPr lang="en-US" dirty="0"/>
              <a:t> kits</a:t>
            </a:r>
          </a:p>
          <a:p>
            <a:r>
              <a:rPr lang="en-US" dirty="0"/>
              <a:t>Personnel accountability boards</a:t>
            </a:r>
          </a:p>
          <a:p>
            <a:r>
              <a:rPr lang="en-US" dirty="0"/>
              <a:t>Victim removal devices</a:t>
            </a:r>
          </a:p>
          <a:p>
            <a:r>
              <a:rPr lang="en-US" dirty="0"/>
              <a:t>Medical equipment</a:t>
            </a:r>
          </a:p>
          <a:p>
            <a:r>
              <a:rPr lang="en-US" dirty="0"/>
              <a:t>Carabiners and locking D rings</a:t>
            </a:r>
          </a:p>
          <a:p>
            <a:r>
              <a:rPr lang="en-US" dirty="0"/>
              <a:t>Descenders</a:t>
            </a:r>
          </a:p>
          <a:p>
            <a:r>
              <a:rPr lang="en-US" dirty="0"/>
              <a:t>Safety goggles</a:t>
            </a:r>
          </a:p>
          <a:p>
            <a:r>
              <a:rPr lang="en-US" dirty="0"/>
              <a:t>Hand lights (battery-operated)</a:t>
            </a:r>
          </a:p>
          <a:p>
            <a:r>
              <a:rPr lang="en-US" dirty="0"/>
              <a:t>Hearing protection headsets</a:t>
            </a:r>
          </a:p>
        </p:txBody>
      </p:sp>
    </p:spTree>
    <p:extLst>
      <p:ext uri="{BB962C8B-B14F-4D97-AF65-F5344CB8AC3E}">
        <p14:creationId xmlns:p14="http://schemas.microsoft.com/office/powerpoint/2010/main" val="382817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title"/>
          </p:nvPr>
        </p:nvSpPr>
        <p:spPr/>
        <p:txBody>
          <a:bodyPr/>
          <a:lstStyle/>
          <a:p>
            <a:r>
              <a:rPr lang="en-US">
                <a:latin typeface="Arial" charset="0"/>
                <a:cs typeface="Arial" charset="0"/>
              </a:rPr>
              <a:t>Rope Rescue</a:t>
            </a:r>
          </a:p>
        </p:txBody>
      </p:sp>
      <p:sp>
        <p:nvSpPr>
          <p:cNvPr id="112643" name="Rectangle 6"/>
          <p:cNvSpPr>
            <a:spLocks noGrp="1" noChangeArrowheads="1"/>
          </p:cNvSpPr>
          <p:nvPr>
            <p:ph sz="half" idx="1"/>
          </p:nvPr>
        </p:nvSpPr>
        <p:spPr/>
        <p:txBody>
          <a:bodyPr/>
          <a:lstStyle/>
          <a:p>
            <a:r>
              <a:rPr lang="en-US" dirty="0">
                <a:latin typeface="Arial" charset="0"/>
                <a:cs typeface="Arial" charset="0"/>
              </a:rPr>
              <a:t>Rope rescue skills may be used in a variety of incidents.</a:t>
            </a:r>
          </a:p>
          <a:p>
            <a:r>
              <a:rPr lang="en-US" dirty="0">
                <a:latin typeface="Arial" charset="0"/>
                <a:cs typeface="Arial" charset="0"/>
              </a:rPr>
              <a:t>Approved ropes course is required to attain true proficiency.</a:t>
            </a:r>
            <a:endParaRPr lang="en-US" dirty="0">
              <a:latin typeface="Arial" charset="0"/>
              <a:ea typeface="Arial" charset="0"/>
              <a:cs typeface="Arial" charset="0"/>
            </a:endParaRPr>
          </a:p>
        </p:txBody>
      </p:sp>
      <p:pic>
        <p:nvPicPr>
          <p:cNvPr id="4" name="Content Placeholder 3"/>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707808" y="1828800"/>
            <a:ext cx="3914622" cy="4294188"/>
          </a:xfrm>
        </p:spPr>
      </p:pic>
      <p:sp>
        <p:nvSpPr>
          <p:cNvPr id="6" name="Rectangle 5"/>
          <p:cNvSpPr/>
          <p:nvPr/>
        </p:nvSpPr>
        <p:spPr>
          <a:xfrm rot="16200000">
            <a:off x="3051391" y="3321278"/>
            <a:ext cx="3041217" cy="215444"/>
          </a:xfrm>
          <a:prstGeom prst="rect">
            <a:avLst/>
          </a:prstGeom>
        </p:spPr>
        <p:txBody>
          <a:bodyPr wrap="none">
            <a:spAutoFit/>
          </a:bodyPr>
          <a:lstStyle/>
          <a:p>
            <a:r>
              <a:rPr lang="en-US" sz="800" dirty="0">
                <a:solidFill>
                  <a:schemeClr val="tx1"/>
                </a:solidFill>
                <a:latin typeface="FrutigerLTStd-LightCn"/>
              </a:rPr>
              <a:t>© Jones &amp; Bartlett Learning. Photographed by Glen E. </a:t>
            </a:r>
            <a:r>
              <a:rPr lang="en-US" sz="800" dirty="0" err="1">
                <a:solidFill>
                  <a:schemeClr val="tx1"/>
                </a:solidFill>
                <a:latin typeface="FrutigerLTStd-LightCn"/>
              </a:rPr>
              <a:t>Ellman</a:t>
            </a:r>
            <a:r>
              <a:rPr lang="en-US" sz="800" dirty="0">
                <a:solidFill>
                  <a:schemeClr val="tx1"/>
                </a:solidFill>
                <a:latin typeface="FrutigerLTStd-LightCn"/>
              </a:rPr>
              <a:t>.</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title"/>
          </p:nvPr>
        </p:nvSpPr>
        <p:spPr/>
        <p:txBody>
          <a:bodyPr/>
          <a:lstStyle/>
          <a:p>
            <a:r>
              <a:rPr lang="en-US">
                <a:latin typeface="Arial" charset="0"/>
                <a:cs typeface="Arial" charset="0"/>
              </a:rPr>
              <a:t>Rope Rescue</a:t>
            </a:r>
          </a:p>
        </p:txBody>
      </p:sp>
      <p:sp>
        <p:nvSpPr>
          <p:cNvPr id="112643" name="Rectangle 6"/>
          <p:cNvSpPr>
            <a:spLocks noGrp="1" noChangeArrowheads="1"/>
          </p:cNvSpPr>
          <p:nvPr>
            <p:ph sz="half" idx="1"/>
          </p:nvPr>
        </p:nvSpPr>
        <p:spPr/>
        <p:txBody>
          <a:bodyPr/>
          <a:lstStyle/>
          <a:p>
            <a:r>
              <a:rPr lang="en-US" dirty="0"/>
              <a:t>Most incidents involve people trapped in normally inaccessible locations</a:t>
            </a:r>
          </a:p>
          <a:p>
            <a:r>
              <a:rPr lang="en-US" dirty="0">
                <a:latin typeface="Arial" charset="0"/>
                <a:ea typeface="Arial" charset="0"/>
                <a:cs typeface="Arial" charset="0"/>
              </a:rPr>
              <a:t>Extreme cases could involve complicated operations.</a:t>
            </a: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876800" y="1334958"/>
            <a:ext cx="3352800" cy="4762344"/>
          </a:xfrm>
        </p:spPr>
      </p:pic>
      <p:sp>
        <p:nvSpPr>
          <p:cNvPr id="5" name="Rectangle 4"/>
          <p:cNvSpPr/>
          <p:nvPr/>
        </p:nvSpPr>
        <p:spPr>
          <a:xfrm rot="16200000">
            <a:off x="6816714" y="3470287"/>
            <a:ext cx="3041217" cy="215444"/>
          </a:xfrm>
          <a:prstGeom prst="rect">
            <a:avLst/>
          </a:prstGeom>
        </p:spPr>
        <p:txBody>
          <a:bodyPr wrap="none">
            <a:spAutoFit/>
          </a:bodyPr>
          <a:lstStyle/>
          <a:p>
            <a:r>
              <a:rPr lang="en-US" sz="800" dirty="0">
                <a:solidFill>
                  <a:schemeClr val="tx1"/>
                </a:solidFill>
                <a:latin typeface="FrutigerLTStd-LightCn"/>
              </a:rPr>
              <a:t>© Jones &amp; Bartlett Learning. Photographed by Glen E. </a:t>
            </a:r>
            <a:r>
              <a:rPr lang="en-US" sz="800" dirty="0" err="1">
                <a:solidFill>
                  <a:schemeClr val="tx1"/>
                </a:solidFill>
                <a:latin typeface="FrutigerLTStd-LightCn"/>
              </a:rPr>
              <a:t>Ellman</a:t>
            </a:r>
            <a:r>
              <a:rPr lang="en-US" sz="800" dirty="0">
                <a:solidFill>
                  <a:schemeClr val="tx1"/>
                </a:solidFill>
                <a:latin typeface="FrutigerLTStd-LightCn"/>
              </a:rPr>
              <a:t>.</a:t>
            </a:r>
            <a:endParaRPr lang="en-US" dirty="0">
              <a:solidFill>
                <a:schemeClr val="tx1"/>
              </a:solidFill>
            </a:endParaRPr>
          </a:p>
        </p:txBody>
      </p:sp>
    </p:spTree>
    <p:extLst>
      <p:ext uri="{BB962C8B-B14F-4D97-AF65-F5344CB8AC3E}">
        <p14:creationId xmlns:p14="http://schemas.microsoft.com/office/powerpoint/2010/main" val="3549393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Rope Rescue </a:t>
            </a:r>
          </a:p>
        </p:txBody>
      </p:sp>
      <p:sp>
        <p:nvSpPr>
          <p:cNvPr id="6" name="Content Placeholder 5"/>
          <p:cNvSpPr>
            <a:spLocks noGrp="1"/>
          </p:cNvSpPr>
          <p:nvPr>
            <p:ph idx="1"/>
          </p:nvPr>
        </p:nvSpPr>
        <p:spPr/>
        <p:txBody>
          <a:bodyPr/>
          <a:lstStyle/>
          <a:p>
            <a:pPr>
              <a:spcBef>
                <a:spcPts val="0"/>
              </a:spcBef>
            </a:pPr>
            <a:r>
              <a:rPr lang="en-US" dirty="0"/>
              <a:t>The number and type of ropes used depend on the situation.</a:t>
            </a:r>
          </a:p>
          <a:p>
            <a:pPr lvl="1">
              <a:spcBef>
                <a:spcPts val="0"/>
              </a:spcBef>
            </a:pPr>
            <a:r>
              <a:rPr lang="en-US" dirty="0"/>
              <a:t>There is almost always a primary rope that bears the weight of the rescuer.</a:t>
            </a:r>
          </a:p>
          <a:p>
            <a:pPr lvl="1">
              <a:spcBef>
                <a:spcPts val="0"/>
              </a:spcBef>
            </a:pPr>
            <a:r>
              <a:rPr lang="en-US" dirty="0"/>
              <a:t>A second line is often attached (belay line) that serves as a backup.</a:t>
            </a:r>
          </a:p>
          <a:p>
            <a:pPr lvl="1">
              <a:spcBef>
                <a:spcPts val="0"/>
              </a:spcBef>
            </a:pPr>
            <a:r>
              <a:rPr lang="en-US" dirty="0"/>
              <a:t>Additional lines might be needed to raise or lower the victim.</a:t>
            </a:r>
          </a:p>
          <a:p>
            <a:pPr>
              <a:spcBef>
                <a:spcPts val="0"/>
              </a:spcBef>
            </a:pPr>
            <a:r>
              <a:rPr lang="en-US" dirty="0"/>
              <a:t>Rope rescue incidents are divided into low-angle and high-angle operations.</a:t>
            </a:r>
          </a:p>
        </p:txBody>
      </p:sp>
    </p:spTree>
    <p:extLst>
      <p:ext uri="{BB962C8B-B14F-4D97-AF65-F5344CB8AC3E}">
        <p14:creationId xmlns:p14="http://schemas.microsoft.com/office/powerpoint/2010/main" val="1324103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Low-Angle Operations</a:t>
            </a:r>
          </a:p>
        </p:txBody>
      </p:sp>
      <p:sp>
        <p:nvSpPr>
          <p:cNvPr id="3" name="Content Placeholder 2"/>
          <p:cNvSpPr>
            <a:spLocks noGrp="1"/>
          </p:cNvSpPr>
          <p:nvPr>
            <p:ph sz="half" idx="1"/>
          </p:nvPr>
        </p:nvSpPr>
        <p:spPr/>
        <p:txBody>
          <a:bodyPr/>
          <a:lstStyle/>
          <a:p>
            <a:pPr marL="342900" lvl="4" indent="-342900">
              <a:spcBef>
                <a:spcPts val="800"/>
              </a:spcBef>
            </a:pPr>
            <a:r>
              <a:rPr lang="en-US" sz="2600" dirty="0"/>
              <a:t>Situations where the slope of the ground over which the fire fighters are working is less than 45 degrees</a:t>
            </a:r>
          </a:p>
          <a:p>
            <a:r>
              <a:rPr lang="en-US" sz="2600" dirty="0"/>
              <a:t>Ground is primary support.</a:t>
            </a:r>
          </a:p>
          <a:p>
            <a:r>
              <a:rPr lang="en-US" sz="2600" dirty="0"/>
              <a:t>Rope system is secondary support.</a:t>
            </a: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570411" y="2259728"/>
            <a:ext cx="4113213" cy="2694574"/>
          </a:xfrm>
        </p:spPr>
      </p:pic>
      <p:sp>
        <p:nvSpPr>
          <p:cNvPr id="6" name="Rectangle 5"/>
          <p:cNvSpPr/>
          <p:nvPr/>
        </p:nvSpPr>
        <p:spPr>
          <a:xfrm>
            <a:off x="4581297" y="4954302"/>
            <a:ext cx="1962397" cy="215444"/>
          </a:xfrm>
          <a:prstGeom prst="rect">
            <a:avLst/>
          </a:prstGeom>
        </p:spPr>
        <p:txBody>
          <a:bodyPr wrap="none">
            <a:spAutoFit/>
          </a:bodyPr>
          <a:lstStyle/>
          <a:p>
            <a:r>
              <a:rPr lang="en-US" sz="800" dirty="0">
                <a:solidFill>
                  <a:schemeClr val="tx1"/>
                </a:solidFill>
                <a:latin typeface="FrutigerLTStd-LightCn"/>
              </a:rPr>
              <a:t>© Keith D. Cullom/www.fire-image.com</a:t>
            </a:r>
            <a:endParaRPr lang="en-US" dirty="0">
              <a:solidFill>
                <a:schemeClr val="tx1"/>
              </a:solidFill>
            </a:endParaRPr>
          </a:p>
        </p:txBody>
      </p:sp>
    </p:spTree>
    <p:extLst>
      <p:ext uri="{BB962C8B-B14F-4D97-AF65-F5344CB8AC3E}">
        <p14:creationId xmlns:p14="http://schemas.microsoft.com/office/powerpoint/2010/main" val="4480743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High-Angle Operations</a:t>
            </a:r>
          </a:p>
        </p:txBody>
      </p:sp>
      <p:sp>
        <p:nvSpPr>
          <p:cNvPr id="6" name="Content Placeholder 5"/>
          <p:cNvSpPr>
            <a:spLocks noGrp="1"/>
          </p:cNvSpPr>
          <p:nvPr>
            <p:ph idx="1"/>
          </p:nvPr>
        </p:nvSpPr>
        <p:spPr/>
        <p:txBody>
          <a:bodyPr/>
          <a:lstStyle/>
          <a:p>
            <a:r>
              <a:rPr lang="en-US" dirty="0"/>
              <a:t>Situations where the slope of the ground is greater than 45 degrees </a:t>
            </a:r>
          </a:p>
          <a:p>
            <a:r>
              <a:rPr lang="en-US" dirty="0"/>
              <a:t>Rescuers or victims are dependent on life safety rope and not a fixed surface of support, such as the ground. </a:t>
            </a:r>
          </a:p>
          <a:p>
            <a:r>
              <a:rPr lang="en-US" dirty="0"/>
              <a:t>High-angle rescue techniques are used to raise or lower a person when other means of raising or lowering are not readily available. </a:t>
            </a:r>
          </a:p>
          <a:p>
            <a:r>
              <a:rPr lang="en-US" dirty="0"/>
              <a:t>There is a lot more to learn before you are ready to perform high-angle rescues.</a:t>
            </a:r>
          </a:p>
        </p:txBody>
      </p:sp>
    </p:spTree>
    <p:extLst>
      <p:ext uri="{BB962C8B-B14F-4D97-AF65-F5344CB8AC3E}">
        <p14:creationId xmlns:p14="http://schemas.microsoft.com/office/powerpoint/2010/main" val="248139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Objectives</a:t>
            </a:r>
          </a:p>
        </p:txBody>
      </p:sp>
      <p:sp>
        <p:nvSpPr>
          <p:cNvPr id="3" name="Content Placeholder 2"/>
          <p:cNvSpPr>
            <a:spLocks noGrp="1"/>
          </p:cNvSpPr>
          <p:nvPr>
            <p:ph idx="1"/>
          </p:nvPr>
        </p:nvSpPr>
        <p:spPr/>
        <p:txBody>
          <a:bodyPr/>
          <a:lstStyle/>
          <a:p>
            <a:pPr lvl="0"/>
            <a:r>
              <a:rPr lang="en-US" dirty="0"/>
              <a:t>Establish a barrier. </a:t>
            </a:r>
          </a:p>
          <a:p>
            <a:pPr lvl="0"/>
            <a:r>
              <a:rPr lang="en-US" dirty="0"/>
              <a:t>Identify and retrieve rescue tools.</a:t>
            </a:r>
          </a:p>
          <a:p>
            <a:r>
              <a:rPr lang="en-US" dirty="0"/>
              <a:t>Conduct a weekly/monthly generator test. </a:t>
            </a:r>
          </a:p>
        </p:txBody>
      </p:sp>
    </p:spTree>
    <p:extLst>
      <p:ext uri="{BB962C8B-B14F-4D97-AF65-F5344CB8AC3E}">
        <p14:creationId xmlns:p14="http://schemas.microsoft.com/office/powerpoint/2010/main" val="21385980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Rope Rescue: Safe Approach</a:t>
            </a:r>
          </a:p>
        </p:txBody>
      </p:sp>
      <p:sp>
        <p:nvSpPr>
          <p:cNvPr id="3" name="Content Placeholder 2"/>
          <p:cNvSpPr>
            <a:spLocks noGrp="1"/>
          </p:cNvSpPr>
          <p:nvPr>
            <p:ph idx="1"/>
          </p:nvPr>
        </p:nvSpPr>
        <p:spPr/>
        <p:txBody>
          <a:bodyPr/>
          <a:lstStyle/>
          <a:p>
            <a:r>
              <a:rPr lang="en-US" dirty="0"/>
              <a:t>Among the most time-consuming calls that you will encounter.</a:t>
            </a:r>
          </a:p>
          <a:p>
            <a:r>
              <a:rPr lang="en-US" dirty="0"/>
              <a:t>Protect your safety by remaining away from the area under the victim and away from any loose materials that may fall. </a:t>
            </a:r>
          </a:p>
          <a:p>
            <a:r>
              <a:rPr lang="en-US" dirty="0"/>
              <a:t>If you are above the victim, stay back from the edge and do not cause any loose debris to fall onto the victim.</a:t>
            </a:r>
          </a:p>
          <a:p>
            <a:r>
              <a:rPr lang="en-US" dirty="0"/>
              <a:t>Work to control the scene.</a:t>
            </a:r>
          </a:p>
        </p:txBody>
      </p:sp>
    </p:spTree>
    <p:extLst>
      <p:ext uri="{BB962C8B-B14F-4D97-AF65-F5344CB8AC3E}">
        <p14:creationId xmlns:p14="http://schemas.microsoft.com/office/powerpoint/2010/main" val="2089936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Rope Rescue: How You Can Assist</a:t>
            </a:r>
          </a:p>
        </p:txBody>
      </p:sp>
      <p:sp>
        <p:nvSpPr>
          <p:cNvPr id="3" name="Content Placeholder 2"/>
          <p:cNvSpPr>
            <a:spLocks noGrp="1"/>
          </p:cNvSpPr>
          <p:nvPr>
            <p:ph idx="1"/>
          </p:nvPr>
        </p:nvSpPr>
        <p:spPr/>
        <p:txBody>
          <a:bodyPr/>
          <a:lstStyle/>
          <a:p>
            <a:r>
              <a:rPr lang="en-US" dirty="0"/>
              <a:t>You may be assigned to tie knots and get anchors ready. </a:t>
            </a:r>
          </a:p>
          <a:p>
            <a:pPr lvl="1"/>
            <a:r>
              <a:rPr lang="en-US" dirty="0"/>
              <a:t>Do not be offended if the team members go back and check your work. </a:t>
            </a:r>
          </a:p>
          <a:p>
            <a:r>
              <a:rPr lang="en-US" dirty="0"/>
              <a:t>Avoid stepping on ropes.</a:t>
            </a:r>
          </a:p>
          <a:p>
            <a:r>
              <a:rPr lang="en-US" dirty="0"/>
              <a:t>Keep everyone clear of areas where a falling object could cause injuries. </a:t>
            </a:r>
          </a:p>
          <a:p>
            <a:r>
              <a:rPr lang="en-US" dirty="0"/>
              <a:t>Follow the ICS. </a:t>
            </a:r>
          </a:p>
          <a:p>
            <a:r>
              <a:rPr lang="en-US" dirty="0"/>
              <a:t>Work to complete your assigned tasks.</a:t>
            </a:r>
          </a:p>
        </p:txBody>
      </p:sp>
    </p:spTree>
    <p:extLst>
      <p:ext uri="{BB962C8B-B14F-4D97-AF65-F5344CB8AC3E}">
        <p14:creationId xmlns:p14="http://schemas.microsoft.com/office/powerpoint/2010/main" val="21883027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Rope Rescue: Tools Used</a:t>
            </a:r>
          </a:p>
        </p:txBody>
      </p:sp>
      <p:sp>
        <p:nvSpPr>
          <p:cNvPr id="3" name="Content Placeholder 2"/>
          <p:cNvSpPr>
            <a:spLocks noGrp="1"/>
          </p:cNvSpPr>
          <p:nvPr>
            <p:ph idx="1"/>
          </p:nvPr>
        </p:nvSpPr>
        <p:spPr/>
        <p:txBody>
          <a:bodyPr/>
          <a:lstStyle/>
          <a:p>
            <a:r>
              <a:rPr lang="en-US" dirty="0"/>
              <a:t>PPE (helmet, rescue gloves)</a:t>
            </a:r>
          </a:p>
          <a:p>
            <a:r>
              <a:rPr lang="en-US" dirty="0"/>
              <a:t>Personnel harnesses</a:t>
            </a:r>
          </a:p>
          <a:p>
            <a:r>
              <a:rPr lang="en-US" dirty="0"/>
              <a:t>Stokes basket</a:t>
            </a:r>
          </a:p>
          <a:p>
            <a:r>
              <a:rPr lang="en-US" dirty="0"/>
              <a:t>Harness </a:t>
            </a:r>
          </a:p>
          <a:p>
            <a:pPr lvl="1"/>
            <a:r>
              <a:rPr lang="en-US" dirty="0"/>
              <a:t>Made of webbing and worn by a person</a:t>
            </a:r>
          </a:p>
          <a:p>
            <a:pPr lvl="1"/>
            <a:r>
              <a:rPr lang="en-US" dirty="0"/>
              <a:t>Class II fastens around the rescuer’s waist and legs </a:t>
            </a:r>
          </a:p>
          <a:p>
            <a:pPr lvl="1"/>
            <a:r>
              <a:rPr lang="en-US" dirty="0"/>
              <a:t>Class III is a full-body harness </a:t>
            </a:r>
          </a:p>
        </p:txBody>
      </p:sp>
    </p:spTree>
    <p:extLst>
      <p:ext uri="{BB962C8B-B14F-4D97-AF65-F5344CB8AC3E}">
        <p14:creationId xmlns:p14="http://schemas.microsoft.com/office/powerpoint/2010/main" val="4087646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Rope Rescue: Tools Used</a:t>
            </a: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066800" y="2057400"/>
            <a:ext cx="3733800" cy="3733800"/>
          </a:xfrm>
        </p:spPr>
      </p:pic>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105400" y="1539535"/>
            <a:ext cx="2862792" cy="4294188"/>
          </a:xfrm>
        </p:spPr>
      </p:pic>
      <p:sp>
        <p:nvSpPr>
          <p:cNvPr id="9" name="Rectangle 8"/>
          <p:cNvSpPr/>
          <p:nvPr/>
        </p:nvSpPr>
        <p:spPr>
          <a:xfrm>
            <a:off x="1295400" y="5791200"/>
            <a:ext cx="3041217" cy="215444"/>
          </a:xfrm>
          <a:prstGeom prst="rect">
            <a:avLst/>
          </a:prstGeom>
        </p:spPr>
        <p:txBody>
          <a:bodyPr wrap="none">
            <a:spAutoFit/>
          </a:bodyPr>
          <a:lstStyle/>
          <a:p>
            <a:r>
              <a:rPr lang="en-US" sz="800">
                <a:solidFill>
                  <a:schemeClr val="tx1"/>
                </a:solidFill>
                <a:latin typeface="FrutigerLTStd-LightCn"/>
              </a:rPr>
              <a:t>© Jones &amp; Bartlett Learning. Photographed by Glen E. Ellman.</a:t>
            </a:r>
            <a:endParaRPr lang="en-US" dirty="0">
              <a:solidFill>
                <a:schemeClr val="tx1"/>
              </a:solidFill>
            </a:endParaRPr>
          </a:p>
        </p:txBody>
      </p:sp>
      <p:sp>
        <p:nvSpPr>
          <p:cNvPr id="10" name="Rectangle 9"/>
          <p:cNvSpPr/>
          <p:nvPr/>
        </p:nvSpPr>
        <p:spPr>
          <a:xfrm>
            <a:off x="5410200" y="5833723"/>
            <a:ext cx="1651414" cy="215444"/>
          </a:xfrm>
          <a:prstGeom prst="rect">
            <a:avLst/>
          </a:prstGeom>
        </p:spPr>
        <p:txBody>
          <a:bodyPr wrap="none">
            <a:spAutoFit/>
          </a:bodyPr>
          <a:lstStyle/>
          <a:p>
            <a:r>
              <a:rPr lang="en-US" sz="800" dirty="0">
                <a:solidFill>
                  <a:schemeClr val="tx1"/>
                </a:solidFill>
                <a:latin typeface="FrutigerLTStd-LightCn"/>
              </a:rPr>
              <a:t>Courtesy of RescueTECH1, Inc.</a:t>
            </a:r>
            <a:endParaRPr lang="en-US" dirty="0">
              <a:solidFill>
                <a:schemeClr val="tx1"/>
              </a:solidFill>
            </a:endParaRPr>
          </a:p>
        </p:txBody>
      </p:sp>
    </p:spTree>
    <p:extLst>
      <p:ext uri="{BB962C8B-B14F-4D97-AF65-F5344CB8AC3E}">
        <p14:creationId xmlns:p14="http://schemas.microsoft.com/office/powerpoint/2010/main" val="23835883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Rope Rescue: Tools Used</a:t>
            </a:r>
          </a:p>
        </p:txBody>
      </p:sp>
      <p:sp>
        <p:nvSpPr>
          <p:cNvPr id="3" name="Content Placeholder 2"/>
          <p:cNvSpPr>
            <a:spLocks noGrp="1"/>
          </p:cNvSpPr>
          <p:nvPr>
            <p:ph sz="half" idx="1"/>
          </p:nvPr>
        </p:nvSpPr>
        <p:spPr/>
        <p:txBody>
          <a:bodyPr/>
          <a:lstStyle/>
          <a:p>
            <a:r>
              <a:rPr lang="en-US" dirty="0"/>
              <a:t>Rescue rope </a:t>
            </a:r>
          </a:p>
          <a:p>
            <a:r>
              <a:rPr lang="en-US" dirty="0"/>
              <a:t>Carabiners </a:t>
            </a:r>
          </a:p>
          <a:p>
            <a:r>
              <a:rPr lang="en-US" dirty="0"/>
              <a:t>Webbing and prusik cord</a:t>
            </a:r>
          </a:p>
          <a:p>
            <a:r>
              <a:rPr lang="en-US" dirty="0"/>
              <a:t>Miscellaneous hardware</a:t>
            </a: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724400" y="2590800"/>
            <a:ext cx="3733800" cy="2491740"/>
          </a:xfrm>
        </p:spPr>
      </p:pic>
      <p:sp>
        <p:nvSpPr>
          <p:cNvPr id="6" name="Rectangle 5"/>
          <p:cNvSpPr/>
          <p:nvPr/>
        </p:nvSpPr>
        <p:spPr>
          <a:xfrm>
            <a:off x="4953000" y="5082540"/>
            <a:ext cx="3041217" cy="215444"/>
          </a:xfrm>
          <a:prstGeom prst="rect">
            <a:avLst/>
          </a:prstGeom>
        </p:spPr>
        <p:txBody>
          <a:bodyPr wrap="none">
            <a:spAutoFit/>
          </a:bodyPr>
          <a:lstStyle/>
          <a:p>
            <a:r>
              <a:rPr lang="en-US" sz="800" dirty="0">
                <a:solidFill>
                  <a:schemeClr val="tx1"/>
                </a:solidFill>
                <a:latin typeface="FrutigerLTStd-LightCn"/>
              </a:rPr>
              <a:t>© Jones &amp; Bartlett Learning. Photographed by Glen E. </a:t>
            </a:r>
            <a:r>
              <a:rPr lang="en-US" sz="800" dirty="0" err="1">
                <a:solidFill>
                  <a:schemeClr val="tx1"/>
                </a:solidFill>
                <a:latin typeface="FrutigerLTStd-LightCn"/>
              </a:rPr>
              <a:t>Ellman</a:t>
            </a:r>
            <a:r>
              <a:rPr lang="en-US" sz="800" dirty="0">
                <a:solidFill>
                  <a:schemeClr val="tx1"/>
                </a:solidFill>
                <a:latin typeface="FrutigerLTStd-LightCn"/>
              </a:rPr>
              <a:t>.</a:t>
            </a:r>
            <a:endParaRPr lang="en-US" dirty="0">
              <a:solidFill>
                <a:schemeClr val="tx1"/>
              </a:solidFill>
            </a:endParaRPr>
          </a:p>
        </p:txBody>
      </p:sp>
    </p:spTree>
    <p:extLst>
      <p:ext uri="{BB962C8B-B14F-4D97-AF65-F5344CB8AC3E}">
        <p14:creationId xmlns:p14="http://schemas.microsoft.com/office/powerpoint/2010/main" val="1815208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title"/>
          </p:nvPr>
        </p:nvSpPr>
        <p:spPr/>
        <p:txBody>
          <a:bodyPr/>
          <a:lstStyle/>
          <a:p>
            <a:r>
              <a:rPr lang="en-US" dirty="0">
                <a:latin typeface="Arial" charset="0"/>
                <a:cs typeface="Arial" charset="0"/>
              </a:rPr>
              <a:t>Trench and Excavation Collapse</a:t>
            </a:r>
            <a:r>
              <a:rPr lang="en-US" dirty="0"/>
              <a:t> </a:t>
            </a:r>
            <a:r>
              <a:rPr lang="en-US" dirty="0">
                <a:latin typeface="Arial" charset="0"/>
                <a:cs typeface="Arial" charset="0"/>
              </a:rPr>
              <a:t>Rescue</a:t>
            </a:r>
          </a:p>
        </p:txBody>
      </p:sp>
      <p:sp>
        <p:nvSpPr>
          <p:cNvPr id="114691" name="Rectangle 6"/>
          <p:cNvSpPr>
            <a:spLocks noGrp="1" noChangeArrowheads="1"/>
          </p:cNvSpPr>
          <p:nvPr>
            <p:ph sz="half" idx="1"/>
          </p:nvPr>
        </p:nvSpPr>
        <p:spPr/>
        <p:txBody>
          <a:bodyPr/>
          <a:lstStyle/>
          <a:p>
            <a:r>
              <a:rPr lang="en-US" dirty="0">
                <a:latin typeface="Arial" charset="0"/>
                <a:cs typeface="Arial" charset="0"/>
              </a:rPr>
              <a:t>Occurs when earth has been removed and sides collapse</a:t>
            </a:r>
          </a:p>
          <a:p>
            <a:r>
              <a:rPr lang="en-US" dirty="0"/>
              <a:t>Entrapments can occur. </a:t>
            </a:r>
          </a:p>
          <a:p>
            <a:r>
              <a:rPr lang="en-US" dirty="0">
                <a:latin typeface="Arial" charset="0"/>
                <a:cs typeface="Arial" charset="0"/>
              </a:rPr>
              <a:t>Being near edge can cause further collapsing of sides.</a:t>
            </a:r>
          </a:p>
        </p:txBody>
      </p:sp>
      <p:sp>
        <p:nvSpPr>
          <p:cNvPr id="2" name="Rectangle 1"/>
          <p:cNvSpPr/>
          <p:nvPr/>
        </p:nvSpPr>
        <p:spPr>
          <a:xfrm rot="16200000">
            <a:off x="6446385" y="3758295"/>
            <a:ext cx="4572000" cy="215444"/>
          </a:xfrm>
          <a:prstGeom prst="rect">
            <a:avLst/>
          </a:prstGeom>
        </p:spPr>
        <p:txBody>
          <a:bodyPr>
            <a:spAutoFit/>
          </a:bodyPr>
          <a:lstStyle/>
          <a:p>
            <a:r>
              <a:rPr lang="en-US" sz="800" dirty="0">
                <a:solidFill>
                  <a:srgbClr val="000000"/>
                </a:solidFill>
              </a:rPr>
              <a:t>Courtesy of Captain David Jackson, Saginaw Township Fire Department</a:t>
            </a:r>
          </a:p>
        </p:txBody>
      </p:sp>
      <p:pic>
        <p:nvPicPr>
          <p:cNvPr id="8" name="Content Placeholder 7" descr="41528_CH27_FIG10"/>
          <p:cNvPicPr>
            <a:picLocks noGrp="1" noChangeAspect="1" noChangeArrowheads="1"/>
          </p:cNvPicPr>
          <p:nvPr>
            <p:ph sz="half" idx="2"/>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4815247" y="1828800"/>
            <a:ext cx="3699744" cy="4294188"/>
          </a:xfrm>
          <a:prstGeom prst="rect">
            <a:avLst/>
          </a:prstGeom>
          <a:noFill/>
          <a:ln w="19050">
            <a:solidFill>
              <a:srgbClr val="FFFFFF">
                <a:alpha val="34000"/>
              </a:srgb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ChangeArrowheads="1"/>
          </p:cNvSpPr>
          <p:nvPr>
            <p:ph type="title"/>
          </p:nvPr>
        </p:nvSpPr>
        <p:spPr/>
        <p:txBody>
          <a:bodyPr/>
          <a:lstStyle/>
          <a:p>
            <a:r>
              <a:rPr lang="en-US" dirty="0">
                <a:latin typeface="Arial" charset="0"/>
                <a:cs typeface="Arial" charset="0"/>
              </a:rPr>
              <a:t>Trench and Excavation Collapse</a:t>
            </a:r>
            <a:r>
              <a:rPr lang="en-US" dirty="0"/>
              <a:t> </a:t>
            </a:r>
            <a:r>
              <a:rPr lang="en-US" dirty="0">
                <a:latin typeface="Arial" charset="0"/>
                <a:cs typeface="Arial" charset="0"/>
              </a:rPr>
              <a:t>Rescue</a:t>
            </a:r>
          </a:p>
        </p:txBody>
      </p:sp>
      <p:sp>
        <p:nvSpPr>
          <p:cNvPr id="116739" name="Rectangle 5"/>
          <p:cNvSpPr>
            <a:spLocks noGrp="1" noChangeArrowheads="1"/>
          </p:cNvSpPr>
          <p:nvPr>
            <p:ph idx="1"/>
          </p:nvPr>
        </p:nvSpPr>
        <p:spPr/>
        <p:txBody>
          <a:bodyPr/>
          <a:lstStyle/>
          <a:p>
            <a:r>
              <a:rPr lang="en-US" dirty="0"/>
              <a:t>Vibration or additional weight on top of displaced earth will increase the probability of a secondary collapse. </a:t>
            </a:r>
          </a:p>
          <a:p>
            <a:pPr lvl="1"/>
            <a:r>
              <a:rPr lang="en-US" dirty="0"/>
              <a:t>A secondary collapse is one that occurs after the initial collapse.</a:t>
            </a:r>
          </a:p>
          <a:p>
            <a:pPr lvl="1"/>
            <a:r>
              <a:rPr lang="en-US" dirty="0"/>
              <a:t>It can be caused by equipment vibration, personnel standing at the edge of the trench, or water eroding away the soil.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ChangeArrowheads="1"/>
          </p:cNvSpPr>
          <p:nvPr>
            <p:ph type="title"/>
          </p:nvPr>
        </p:nvSpPr>
        <p:spPr/>
        <p:txBody>
          <a:bodyPr/>
          <a:lstStyle/>
          <a:p>
            <a:r>
              <a:rPr lang="en-US" dirty="0">
                <a:latin typeface="Arial" charset="0"/>
                <a:cs typeface="Arial" charset="0"/>
              </a:rPr>
              <a:t>Trench and Excavation Collapse Rescue: Safe Approach</a:t>
            </a:r>
          </a:p>
        </p:txBody>
      </p:sp>
      <p:sp>
        <p:nvSpPr>
          <p:cNvPr id="116739" name="Rectangle 5"/>
          <p:cNvSpPr>
            <a:spLocks noGrp="1" noChangeArrowheads="1"/>
          </p:cNvSpPr>
          <p:nvPr>
            <p:ph idx="1"/>
          </p:nvPr>
        </p:nvSpPr>
        <p:spPr/>
        <p:txBody>
          <a:bodyPr/>
          <a:lstStyle/>
          <a:p>
            <a:r>
              <a:rPr lang="en-US" dirty="0"/>
              <a:t>Stay away from the edge of the collapse and keep all workers and bystanders away. </a:t>
            </a:r>
          </a:p>
          <a:p>
            <a:r>
              <a:rPr lang="en-US" dirty="0"/>
              <a:t>Shut off all heavy equipment. </a:t>
            </a:r>
          </a:p>
          <a:p>
            <a:r>
              <a:rPr lang="en-US" dirty="0"/>
              <a:t>Have traffic stopped or diverted.</a:t>
            </a:r>
          </a:p>
          <a:p>
            <a:r>
              <a:rPr lang="en-US" dirty="0"/>
              <a:t>Avoid disturbing the spoil pile. </a:t>
            </a:r>
          </a:p>
          <a:p>
            <a:r>
              <a:rPr lang="en-US" dirty="0"/>
              <a:t>Make verbal contact with the trapped person if possible.</a:t>
            </a:r>
          </a:p>
          <a:p>
            <a:r>
              <a:rPr lang="en-US" dirty="0"/>
              <a:t>Determine where the victims were last seen.</a:t>
            </a:r>
          </a:p>
        </p:txBody>
      </p:sp>
    </p:spTree>
    <p:extLst>
      <p:ext uri="{BB962C8B-B14F-4D97-AF65-F5344CB8AC3E}">
        <p14:creationId xmlns:p14="http://schemas.microsoft.com/office/powerpoint/2010/main" val="3154403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ChangeArrowheads="1"/>
          </p:cNvSpPr>
          <p:nvPr>
            <p:ph type="title"/>
          </p:nvPr>
        </p:nvSpPr>
        <p:spPr/>
        <p:txBody>
          <a:bodyPr/>
          <a:lstStyle/>
          <a:p>
            <a:r>
              <a:rPr lang="en-US" dirty="0">
                <a:latin typeface="Arial" charset="0"/>
                <a:cs typeface="Arial" charset="0"/>
              </a:rPr>
              <a:t>Trench and Excavation Collapse Rescue: How You Can Assist</a:t>
            </a:r>
          </a:p>
        </p:txBody>
      </p:sp>
      <p:sp>
        <p:nvSpPr>
          <p:cNvPr id="116739" name="Rectangle 5"/>
          <p:cNvSpPr>
            <a:spLocks noGrp="1" noChangeArrowheads="1"/>
          </p:cNvSpPr>
          <p:nvPr>
            <p:ph idx="1"/>
          </p:nvPr>
        </p:nvSpPr>
        <p:spPr/>
        <p:txBody>
          <a:bodyPr/>
          <a:lstStyle/>
          <a:p>
            <a:r>
              <a:rPr lang="en-US" dirty="0"/>
              <a:t>Tasks may range from unloading lumber for shoring to assisting with cutting timbers a safe distance away from the entrapment. </a:t>
            </a:r>
          </a:p>
          <a:p>
            <a:r>
              <a:rPr lang="en-US" dirty="0"/>
              <a:t>This type of rescue takes a long time. A rehabilitation sector may need to be set up. </a:t>
            </a:r>
          </a:p>
          <a:p>
            <a:r>
              <a:rPr lang="en-US" dirty="0"/>
              <a:t>Setting up ventilation fans can often make a difference in victim and rescuer survivability.</a:t>
            </a:r>
          </a:p>
          <a:p>
            <a:r>
              <a:rPr lang="en-US" dirty="0"/>
              <a:t>It may also be necessary to pump water out of a trench.</a:t>
            </a:r>
          </a:p>
        </p:txBody>
      </p:sp>
    </p:spTree>
    <p:extLst>
      <p:ext uri="{BB962C8B-B14F-4D97-AF65-F5344CB8AC3E}">
        <p14:creationId xmlns:p14="http://schemas.microsoft.com/office/powerpoint/2010/main" val="21430326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Trench and Excavation Collapse Rescue: Tools Used</a:t>
            </a:r>
            <a:endParaRPr lang="en-US" dirty="0"/>
          </a:p>
        </p:txBody>
      </p:sp>
      <p:sp>
        <p:nvSpPr>
          <p:cNvPr id="3" name="Content Placeholder 2"/>
          <p:cNvSpPr>
            <a:spLocks noGrp="1"/>
          </p:cNvSpPr>
          <p:nvPr>
            <p:ph idx="1"/>
          </p:nvPr>
        </p:nvSpPr>
        <p:spPr/>
        <p:txBody>
          <a:bodyPr numCol="2"/>
          <a:lstStyle/>
          <a:p>
            <a:pPr>
              <a:spcBef>
                <a:spcPts val="0"/>
              </a:spcBef>
            </a:pPr>
            <a:r>
              <a:rPr lang="en-US" dirty="0"/>
              <a:t>PPE </a:t>
            </a:r>
          </a:p>
          <a:p>
            <a:pPr>
              <a:spcBef>
                <a:spcPts val="0"/>
              </a:spcBef>
            </a:pPr>
            <a:r>
              <a:rPr lang="en-US" dirty="0"/>
              <a:t>Hydraulic, pneumatic, and wood shores</a:t>
            </a:r>
          </a:p>
          <a:p>
            <a:pPr>
              <a:spcBef>
                <a:spcPts val="0"/>
              </a:spcBef>
            </a:pPr>
            <a:r>
              <a:rPr lang="en-US" dirty="0"/>
              <a:t>Cribbing</a:t>
            </a:r>
          </a:p>
          <a:p>
            <a:pPr>
              <a:spcBef>
                <a:spcPts val="0"/>
              </a:spcBef>
            </a:pPr>
            <a:r>
              <a:rPr lang="en-US" dirty="0"/>
              <a:t>Power cutting tools and saws</a:t>
            </a:r>
          </a:p>
          <a:p>
            <a:pPr>
              <a:spcBef>
                <a:spcPts val="0"/>
              </a:spcBef>
            </a:pPr>
            <a:r>
              <a:rPr lang="en-US" dirty="0"/>
              <a:t>Carpentry hand tools</a:t>
            </a:r>
          </a:p>
          <a:p>
            <a:pPr>
              <a:spcBef>
                <a:spcPts val="0"/>
              </a:spcBef>
            </a:pPr>
            <a:r>
              <a:rPr lang="en-US" dirty="0"/>
              <a:t>Shovels</a:t>
            </a:r>
          </a:p>
          <a:p>
            <a:pPr>
              <a:spcBef>
                <a:spcPts val="0"/>
              </a:spcBef>
            </a:pPr>
            <a:r>
              <a:rPr lang="en-US" dirty="0"/>
              <a:t>Buckets </a:t>
            </a:r>
          </a:p>
          <a:p>
            <a:pPr>
              <a:spcBef>
                <a:spcPts val="0"/>
              </a:spcBef>
            </a:pPr>
            <a:r>
              <a:rPr lang="en-US" dirty="0"/>
              <a:t>Rescue rope, harnesses, webbing</a:t>
            </a:r>
          </a:p>
          <a:p>
            <a:pPr>
              <a:spcBef>
                <a:spcPts val="0"/>
              </a:spcBef>
            </a:pPr>
            <a:r>
              <a:rPr lang="en-US" dirty="0"/>
              <a:t>Utility</a:t>
            </a:r>
            <a:r>
              <a:rPr lang="fr-FR" dirty="0"/>
              <a:t> </a:t>
            </a:r>
            <a:r>
              <a:rPr lang="fr-FR" dirty="0" err="1"/>
              <a:t>rope</a:t>
            </a:r>
            <a:endParaRPr lang="en-US" dirty="0"/>
          </a:p>
          <a:p>
            <a:pPr>
              <a:spcBef>
                <a:spcPts val="0"/>
              </a:spcBef>
            </a:pPr>
            <a:r>
              <a:rPr lang="fr-FR" dirty="0"/>
              <a:t>Ventilation fans</a:t>
            </a:r>
            <a:endParaRPr lang="en-US" dirty="0"/>
          </a:p>
          <a:p>
            <a:pPr>
              <a:spcBef>
                <a:spcPts val="0"/>
              </a:spcBef>
            </a:pPr>
            <a:r>
              <a:rPr lang="en-GB" dirty="0"/>
              <a:t>Water pumps</a:t>
            </a:r>
            <a:endParaRPr lang="en-US" dirty="0"/>
          </a:p>
          <a:p>
            <a:pPr>
              <a:spcBef>
                <a:spcPts val="0"/>
              </a:spcBef>
            </a:pPr>
            <a:r>
              <a:rPr lang="en-US" dirty="0"/>
              <a:t>Lighting </a:t>
            </a:r>
          </a:p>
          <a:p>
            <a:pPr>
              <a:spcBef>
                <a:spcPts val="0"/>
              </a:spcBef>
            </a:pPr>
            <a:r>
              <a:rPr lang="en-US" dirty="0"/>
              <a:t>Ladders </a:t>
            </a:r>
          </a:p>
          <a:p>
            <a:pPr>
              <a:spcBef>
                <a:spcPts val="0"/>
              </a:spcBef>
            </a:pPr>
            <a:r>
              <a:rPr lang="en-US" dirty="0"/>
              <a:t>Shovels</a:t>
            </a:r>
          </a:p>
          <a:p>
            <a:pPr>
              <a:spcBef>
                <a:spcPts val="0"/>
              </a:spcBef>
            </a:pPr>
            <a:r>
              <a:rPr lang="en-US" dirty="0"/>
              <a:t>Extrication equipment </a:t>
            </a:r>
          </a:p>
          <a:p>
            <a:pPr>
              <a:spcBef>
                <a:spcPts val="0"/>
              </a:spcBef>
            </a:pPr>
            <a:r>
              <a:rPr lang="en-US" dirty="0"/>
              <a:t>Harness sets </a:t>
            </a:r>
          </a:p>
          <a:p>
            <a:pPr>
              <a:spcBef>
                <a:spcPts val="0"/>
              </a:spcBef>
            </a:pPr>
            <a:r>
              <a:rPr lang="en-US" dirty="0"/>
              <a:t>Medical equipment</a:t>
            </a:r>
          </a:p>
        </p:txBody>
      </p:sp>
    </p:spTree>
    <p:extLst>
      <p:ext uri="{BB962C8B-B14F-4D97-AF65-F5344CB8AC3E}">
        <p14:creationId xmlns:p14="http://schemas.microsoft.com/office/powerpoint/2010/main" val="210249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a:latin typeface="Arial" charset="0"/>
                <a:cs typeface="Arial" charset="0"/>
              </a:rPr>
              <a:t>Introduction</a:t>
            </a:r>
          </a:p>
        </p:txBody>
      </p:sp>
      <p:sp>
        <p:nvSpPr>
          <p:cNvPr id="14339" name="Rectangle 5"/>
          <p:cNvSpPr>
            <a:spLocks noGrp="1" noChangeArrowheads="1"/>
          </p:cNvSpPr>
          <p:nvPr>
            <p:ph idx="1"/>
          </p:nvPr>
        </p:nvSpPr>
        <p:spPr/>
        <p:txBody>
          <a:bodyPr/>
          <a:lstStyle/>
          <a:p>
            <a:r>
              <a:rPr lang="en-US">
                <a:latin typeface="Arial" charset="0"/>
                <a:cs typeface="Arial" charset="0"/>
              </a:rPr>
              <a:t>Fire departments have taken on added roles as the number of fires and amount of loss from fire have decreased.</a:t>
            </a:r>
          </a:p>
          <a:p>
            <a:pPr lvl="1"/>
            <a:r>
              <a:rPr lang="en-US">
                <a:latin typeface="Arial" charset="0"/>
                <a:ea typeface="Arial" charset="0"/>
                <a:cs typeface="Arial" charset="0"/>
              </a:rPr>
              <a:t>Emergency medical services</a:t>
            </a:r>
          </a:p>
          <a:p>
            <a:pPr lvl="1"/>
            <a:r>
              <a:rPr lang="en-US">
                <a:latin typeface="Arial" charset="0"/>
                <a:ea typeface="Arial" charset="0"/>
                <a:cs typeface="Arial" charset="0"/>
              </a:rPr>
              <a:t>Hazardous materials response</a:t>
            </a:r>
          </a:p>
          <a:p>
            <a:pPr lvl="1"/>
            <a:r>
              <a:rPr lang="en-US">
                <a:latin typeface="Arial" charset="0"/>
                <a:ea typeface="Arial" charset="0"/>
                <a:cs typeface="Arial" charset="0"/>
              </a:rPr>
              <a:t>Technical rescue responses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p:cNvSpPr>
            <a:spLocks noGrp="1" noChangeArrowheads="1"/>
          </p:cNvSpPr>
          <p:nvPr>
            <p:ph type="title"/>
          </p:nvPr>
        </p:nvSpPr>
        <p:spPr/>
        <p:txBody>
          <a:bodyPr/>
          <a:lstStyle/>
          <a:p>
            <a:r>
              <a:rPr lang="en-US" dirty="0">
                <a:latin typeface="Arial" charset="0"/>
                <a:cs typeface="Arial" charset="0"/>
              </a:rPr>
              <a:t>Structural Collapse Rescue</a:t>
            </a:r>
          </a:p>
        </p:txBody>
      </p:sp>
      <p:sp>
        <p:nvSpPr>
          <p:cNvPr id="118787" name="Rectangle 5"/>
          <p:cNvSpPr>
            <a:spLocks noGrp="1" noChangeArrowheads="1"/>
          </p:cNvSpPr>
          <p:nvPr>
            <p:ph sz="half" idx="1"/>
          </p:nvPr>
        </p:nvSpPr>
        <p:spPr/>
        <p:txBody>
          <a:bodyPr/>
          <a:lstStyle/>
          <a:p>
            <a:r>
              <a:rPr lang="en-US" dirty="0">
                <a:latin typeface="Arial" charset="0"/>
                <a:cs typeface="Arial" charset="0"/>
              </a:rPr>
              <a:t>Sudden and unplanned fall of a building</a:t>
            </a:r>
          </a:p>
          <a:p>
            <a:r>
              <a:rPr lang="en-US" dirty="0">
                <a:latin typeface="Arial" charset="0"/>
                <a:ea typeface="Arial" charset="0"/>
                <a:cs typeface="Arial" charset="0"/>
              </a:rPr>
              <a:t>Consider building construction.</a:t>
            </a:r>
          </a:p>
          <a:p>
            <a:r>
              <a:rPr lang="en-US" dirty="0">
                <a:latin typeface="Arial" charset="0"/>
                <a:ea typeface="Arial" charset="0"/>
                <a:cs typeface="Arial" charset="0"/>
              </a:rPr>
              <a:t>Dynamics of building change.</a:t>
            </a:r>
          </a:p>
          <a:p>
            <a:r>
              <a:rPr lang="en-US" dirty="0">
                <a:latin typeface="Arial" charset="0"/>
                <a:ea typeface="Arial" charset="0"/>
                <a:cs typeface="Arial" charset="0"/>
              </a:rPr>
              <a:t>Always be alert for secondary collapse.</a:t>
            </a: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570412" y="2438400"/>
            <a:ext cx="4092441" cy="2538984"/>
          </a:xfrm>
        </p:spPr>
      </p:pic>
      <p:sp>
        <p:nvSpPr>
          <p:cNvPr id="5" name="Rectangle 4"/>
          <p:cNvSpPr/>
          <p:nvPr/>
        </p:nvSpPr>
        <p:spPr>
          <a:xfrm>
            <a:off x="4800600" y="4977384"/>
            <a:ext cx="1651414" cy="215444"/>
          </a:xfrm>
          <a:prstGeom prst="rect">
            <a:avLst/>
          </a:prstGeom>
        </p:spPr>
        <p:txBody>
          <a:bodyPr wrap="none">
            <a:spAutoFit/>
          </a:bodyPr>
          <a:lstStyle/>
          <a:p>
            <a:r>
              <a:rPr lang="en-US" sz="800" dirty="0">
                <a:solidFill>
                  <a:schemeClr val="tx1"/>
                </a:solidFill>
                <a:latin typeface="FrutigerLTStd-LightCn"/>
              </a:rPr>
              <a:t>Courtesy of Dave </a:t>
            </a:r>
            <a:r>
              <a:rPr lang="en-US" sz="800" dirty="0" err="1">
                <a:solidFill>
                  <a:schemeClr val="tx1"/>
                </a:solidFill>
                <a:latin typeface="FrutigerLTStd-LightCn"/>
              </a:rPr>
              <a:t>Gatley</a:t>
            </a:r>
            <a:r>
              <a:rPr lang="en-US" sz="800" dirty="0">
                <a:solidFill>
                  <a:schemeClr val="tx1"/>
                </a:solidFill>
                <a:latin typeface="FrutigerLTStd-LightCn"/>
              </a:rPr>
              <a:t>/FEMA.</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Grp="1" noChangeArrowheads="1"/>
          </p:cNvSpPr>
          <p:nvPr>
            <p:ph type="title"/>
          </p:nvPr>
        </p:nvSpPr>
        <p:spPr/>
        <p:txBody>
          <a:bodyPr/>
          <a:lstStyle/>
          <a:p>
            <a:r>
              <a:rPr lang="en-US" dirty="0">
                <a:latin typeface="Arial" charset="0"/>
                <a:cs typeface="Arial" charset="0"/>
              </a:rPr>
              <a:t>Structural Collapse Rescue: Safe</a:t>
            </a:r>
            <a:r>
              <a:rPr lang="en-US" dirty="0"/>
              <a:t> </a:t>
            </a:r>
            <a:r>
              <a:rPr lang="en-US" dirty="0">
                <a:latin typeface="Arial" charset="0"/>
                <a:cs typeface="Arial" charset="0"/>
              </a:rPr>
              <a:t>Approach</a:t>
            </a:r>
          </a:p>
        </p:txBody>
      </p:sp>
      <p:sp>
        <p:nvSpPr>
          <p:cNvPr id="120835" name="Rectangle 5"/>
          <p:cNvSpPr>
            <a:spLocks noGrp="1" noChangeArrowheads="1"/>
          </p:cNvSpPr>
          <p:nvPr>
            <p:ph idx="1"/>
          </p:nvPr>
        </p:nvSpPr>
        <p:spPr/>
        <p:txBody>
          <a:bodyPr/>
          <a:lstStyle/>
          <a:p>
            <a:r>
              <a:rPr lang="en-US" dirty="0"/>
              <a:t>Because of the variety of factors that can cause building collapses, you must approach the scene very carefully.</a:t>
            </a:r>
          </a:p>
          <a:p>
            <a:r>
              <a:rPr lang="en-US" dirty="0"/>
              <a:t>As you approach a building collapse, consider the need to shut off utilities. </a:t>
            </a:r>
          </a:p>
          <a:p>
            <a:r>
              <a:rPr lang="en-US" dirty="0"/>
              <a:t>A prime safety consideration is the stability of the building. </a:t>
            </a:r>
          </a:p>
          <a:p>
            <a:pPr lvl="1"/>
            <a:r>
              <a:rPr lang="en-US" dirty="0"/>
              <a:t>IC will decide whether the building is safe to enter.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Grp="1" noChangeArrowheads="1"/>
          </p:cNvSpPr>
          <p:nvPr>
            <p:ph type="title"/>
          </p:nvPr>
        </p:nvSpPr>
        <p:spPr/>
        <p:txBody>
          <a:bodyPr/>
          <a:lstStyle/>
          <a:p>
            <a:r>
              <a:rPr lang="en-US" dirty="0">
                <a:latin typeface="Arial" charset="0"/>
                <a:cs typeface="Arial" charset="0"/>
              </a:rPr>
              <a:t>Structural Collapse Rescue: How</a:t>
            </a:r>
            <a:r>
              <a:rPr lang="en-US" dirty="0"/>
              <a:t> </a:t>
            </a:r>
            <a:r>
              <a:rPr lang="en-US" dirty="0">
                <a:latin typeface="Arial" charset="0"/>
                <a:cs typeface="Arial" charset="0"/>
              </a:rPr>
              <a:t>You Can Assist</a:t>
            </a:r>
          </a:p>
        </p:txBody>
      </p:sp>
      <p:sp>
        <p:nvSpPr>
          <p:cNvPr id="120835" name="Rectangle 5"/>
          <p:cNvSpPr>
            <a:spLocks noGrp="1" noChangeArrowheads="1"/>
          </p:cNvSpPr>
          <p:nvPr>
            <p:ph idx="1"/>
          </p:nvPr>
        </p:nvSpPr>
        <p:spPr/>
        <p:txBody>
          <a:bodyPr/>
          <a:lstStyle/>
          <a:p>
            <a:r>
              <a:rPr lang="en-US" dirty="0"/>
              <a:t>Rescue operations vary by size of the building and the amount of damage to the building.</a:t>
            </a:r>
          </a:p>
          <a:p>
            <a:r>
              <a:rPr lang="en-US" dirty="0"/>
              <a:t>In cases of large building collapses, the rescue operation will be sizable.</a:t>
            </a:r>
          </a:p>
          <a:p>
            <a:pPr lvl="1"/>
            <a:r>
              <a:rPr lang="en-US" dirty="0"/>
              <a:t>These types of rescue situations take a lot of time and require a lot of personnel.</a:t>
            </a:r>
          </a:p>
          <a:p>
            <a:pPr lvl="1"/>
            <a:r>
              <a:rPr lang="en-US" dirty="0"/>
              <a:t>There must be teamwork and a well-organized and well-implemented ICS. </a:t>
            </a:r>
          </a:p>
        </p:txBody>
      </p:sp>
    </p:spTree>
    <p:extLst>
      <p:ext uri="{BB962C8B-B14F-4D97-AF65-F5344CB8AC3E}">
        <p14:creationId xmlns:p14="http://schemas.microsoft.com/office/powerpoint/2010/main" val="18421970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Grp="1" noChangeArrowheads="1"/>
          </p:cNvSpPr>
          <p:nvPr>
            <p:ph type="title"/>
          </p:nvPr>
        </p:nvSpPr>
        <p:spPr/>
        <p:txBody>
          <a:bodyPr/>
          <a:lstStyle/>
          <a:p>
            <a:r>
              <a:rPr lang="en-US" dirty="0">
                <a:latin typeface="Arial" charset="0"/>
                <a:cs typeface="Arial" charset="0"/>
              </a:rPr>
              <a:t>Structural Collapse Rescue: Tools Used</a:t>
            </a:r>
          </a:p>
        </p:txBody>
      </p:sp>
      <p:sp>
        <p:nvSpPr>
          <p:cNvPr id="120835" name="Rectangle 5"/>
          <p:cNvSpPr>
            <a:spLocks noGrp="1" noChangeArrowheads="1"/>
          </p:cNvSpPr>
          <p:nvPr>
            <p:ph idx="1"/>
          </p:nvPr>
        </p:nvSpPr>
        <p:spPr/>
        <p:txBody>
          <a:bodyPr numCol="2"/>
          <a:lstStyle/>
          <a:p>
            <a:r>
              <a:rPr lang="en-US" dirty="0"/>
              <a:t>PPE </a:t>
            </a:r>
          </a:p>
          <a:p>
            <a:r>
              <a:rPr lang="en-US" dirty="0"/>
              <a:t>Shoring equipment</a:t>
            </a:r>
          </a:p>
          <a:p>
            <a:r>
              <a:rPr lang="en-US" dirty="0"/>
              <a:t>Lumber for shoring and cribbing</a:t>
            </a:r>
          </a:p>
          <a:p>
            <a:r>
              <a:rPr lang="en-US" dirty="0"/>
              <a:t>Power tools</a:t>
            </a:r>
          </a:p>
          <a:p>
            <a:r>
              <a:rPr lang="en-US" dirty="0"/>
              <a:t>Hand tools</a:t>
            </a:r>
          </a:p>
          <a:p>
            <a:r>
              <a:rPr lang="en-US" dirty="0"/>
              <a:t>Lighting</a:t>
            </a:r>
          </a:p>
          <a:p>
            <a:r>
              <a:rPr lang="en-US" dirty="0"/>
              <a:t>Rescue ropes, harnesses, webbing, and associated hardware</a:t>
            </a:r>
          </a:p>
          <a:p>
            <a:r>
              <a:rPr lang="en-US" dirty="0"/>
              <a:t>Utility rope</a:t>
            </a:r>
          </a:p>
          <a:p>
            <a:r>
              <a:rPr lang="en-US" dirty="0"/>
              <a:t>Buckets</a:t>
            </a:r>
          </a:p>
          <a:p>
            <a:r>
              <a:rPr lang="en-US" dirty="0"/>
              <a:t>Shovels</a:t>
            </a:r>
          </a:p>
        </p:txBody>
      </p:sp>
    </p:spTree>
    <p:extLst>
      <p:ext uri="{BB962C8B-B14F-4D97-AF65-F5344CB8AC3E}">
        <p14:creationId xmlns:p14="http://schemas.microsoft.com/office/powerpoint/2010/main" val="618968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Cave and Tunnel Rescue: How You Can Assist</a:t>
            </a:r>
          </a:p>
        </p:txBody>
      </p:sp>
      <p:sp>
        <p:nvSpPr>
          <p:cNvPr id="3" name="Content Placeholder 2"/>
          <p:cNvSpPr>
            <a:spLocks noGrp="1"/>
          </p:cNvSpPr>
          <p:nvPr>
            <p:ph idx="1"/>
          </p:nvPr>
        </p:nvSpPr>
        <p:spPr/>
        <p:txBody>
          <a:bodyPr/>
          <a:lstStyle/>
          <a:p>
            <a:r>
              <a:rPr lang="en-US" dirty="0"/>
              <a:t>Maintain a safe perimeter around the operations area.</a:t>
            </a:r>
          </a:p>
          <a:p>
            <a:r>
              <a:rPr lang="en-US" dirty="0"/>
              <a:t>Stage tools and equipment in the designated area.</a:t>
            </a:r>
          </a:p>
          <a:p>
            <a:r>
              <a:rPr lang="en-US" dirty="0"/>
              <a:t>Assist with patient packaging once the victim is removed.</a:t>
            </a:r>
          </a:p>
        </p:txBody>
      </p:sp>
    </p:spTree>
    <p:extLst>
      <p:ext uri="{BB962C8B-B14F-4D97-AF65-F5344CB8AC3E}">
        <p14:creationId xmlns:p14="http://schemas.microsoft.com/office/powerpoint/2010/main" val="15085655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Cave and Tunnel Rescue: Tools Used</a:t>
            </a:r>
          </a:p>
        </p:txBody>
      </p:sp>
      <p:sp>
        <p:nvSpPr>
          <p:cNvPr id="3" name="Content Placeholder 2"/>
          <p:cNvSpPr>
            <a:spLocks noGrp="1"/>
          </p:cNvSpPr>
          <p:nvPr>
            <p:ph idx="1"/>
          </p:nvPr>
        </p:nvSpPr>
        <p:spPr/>
        <p:txBody>
          <a:bodyPr numCol="2"/>
          <a:lstStyle/>
          <a:p>
            <a:r>
              <a:rPr lang="en-US" dirty="0"/>
              <a:t>Similar to those used for collapse incidents</a:t>
            </a:r>
          </a:p>
          <a:p>
            <a:r>
              <a:rPr lang="en-US" dirty="0"/>
              <a:t>PPE</a:t>
            </a:r>
          </a:p>
          <a:p>
            <a:r>
              <a:rPr lang="en-US" dirty="0"/>
              <a:t>Hydraulic, pneumatic, and wood shores</a:t>
            </a:r>
          </a:p>
          <a:p>
            <a:r>
              <a:rPr lang="en-US" dirty="0"/>
              <a:t>Lumber and plywood for shoring</a:t>
            </a:r>
          </a:p>
          <a:p>
            <a:r>
              <a:rPr lang="en-US" dirty="0"/>
              <a:t>Cribbing</a:t>
            </a:r>
          </a:p>
          <a:p>
            <a:r>
              <a:rPr lang="en-US" dirty="0"/>
              <a:t>Power cutting tools and saws</a:t>
            </a:r>
          </a:p>
          <a:p>
            <a:r>
              <a:rPr lang="en-US" dirty="0"/>
              <a:t>Carpentry hand tools</a:t>
            </a:r>
          </a:p>
          <a:p>
            <a:r>
              <a:rPr lang="en-US" dirty="0"/>
              <a:t>Shovels</a:t>
            </a:r>
          </a:p>
          <a:p>
            <a:r>
              <a:rPr lang="en-US" dirty="0"/>
              <a:t>Buckets for moving soil</a:t>
            </a:r>
          </a:p>
          <a:p>
            <a:r>
              <a:rPr lang="en-US" dirty="0"/>
              <a:t>Rescue rope, harnesses, webbing</a:t>
            </a:r>
          </a:p>
          <a:p>
            <a:r>
              <a:rPr lang="en-US" dirty="0"/>
              <a:t>Tripod and winch </a:t>
            </a:r>
          </a:p>
        </p:txBody>
      </p:sp>
    </p:spTree>
    <p:extLst>
      <p:ext uri="{BB962C8B-B14F-4D97-AF65-F5344CB8AC3E}">
        <p14:creationId xmlns:p14="http://schemas.microsoft.com/office/powerpoint/2010/main" val="28564892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Cave and Tunnel Rescue: Tools Used</a:t>
            </a:r>
          </a:p>
        </p:txBody>
      </p:sp>
      <p:sp>
        <p:nvSpPr>
          <p:cNvPr id="3" name="Content Placeholder 2"/>
          <p:cNvSpPr>
            <a:spLocks noGrp="1"/>
          </p:cNvSpPr>
          <p:nvPr>
            <p:ph idx="1"/>
          </p:nvPr>
        </p:nvSpPr>
        <p:spPr/>
        <p:txBody>
          <a:bodyPr numCol="2"/>
          <a:lstStyle/>
          <a:p>
            <a:r>
              <a:rPr lang="en-US" dirty="0"/>
              <a:t>Gas monitors</a:t>
            </a:r>
          </a:p>
          <a:p>
            <a:r>
              <a:rPr lang="en-US" dirty="0"/>
              <a:t>Ventilation fans</a:t>
            </a:r>
          </a:p>
          <a:p>
            <a:r>
              <a:rPr lang="en-US" dirty="0"/>
              <a:t>Explosion-proof lights</a:t>
            </a:r>
          </a:p>
          <a:p>
            <a:r>
              <a:rPr lang="en-US" dirty="0"/>
              <a:t>Radios</a:t>
            </a:r>
          </a:p>
          <a:p>
            <a:r>
              <a:rPr lang="en-US" dirty="0"/>
              <a:t>Utility rope</a:t>
            </a:r>
          </a:p>
          <a:p>
            <a:r>
              <a:rPr lang="en-US" dirty="0"/>
              <a:t>Ventilation fans</a:t>
            </a:r>
          </a:p>
          <a:p>
            <a:r>
              <a:rPr lang="en-US" dirty="0"/>
              <a:t>Water pumps</a:t>
            </a:r>
          </a:p>
          <a:p>
            <a:r>
              <a:rPr lang="en-US" dirty="0"/>
              <a:t>Lighting and hand lights</a:t>
            </a:r>
          </a:p>
          <a:p>
            <a:r>
              <a:rPr lang="en-US" dirty="0"/>
              <a:t>Ladders</a:t>
            </a:r>
          </a:p>
          <a:p>
            <a:r>
              <a:rPr lang="en-US" dirty="0"/>
              <a:t>Shovels</a:t>
            </a:r>
          </a:p>
          <a:p>
            <a:r>
              <a:rPr lang="en-US" dirty="0"/>
              <a:t>Extrication equipment</a:t>
            </a:r>
          </a:p>
          <a:p>
            <a:r>
              <a:rPr lang="en-US" dirty="0"/>
              <a:t>Harness sets </a:t>
            </a:r>
          </a:p>
          <a:p>
            <a:r>
              <a:rPr lang="en-US" dirty="0"/>
              <a:t>Hearing protection headsets</a:t>
            </a:r>
          </a:p>
          <a:p>
            <a:r>
              <a:rPr lang="en-US" dirty="0"/>
              <a:t>Medical equipment</a:t>
            </a:r>
          </a:p>
        </p:txBody>
      </p:sp>
    </p:spTree>
    <p:extLst>
      <p:ext uri="{BB962C8B-B14F-4D97-AF65-F5344CB8AC3E}">
        <p14:creationId xmlns:p14="http://schemas.microsoft.com/office/powerpoint/2010/main" val="8049905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Grp="1" noChangeArrowheads="1"/>
          </p:cNvSpPr>
          <p:nvPr>
            <p:ph type="title"/>
          </p:nvPr>
        </p:nvSpPr>
        <p:spPr/>
        <p:txBody>
          <a:bodyPr/>
          <a:lstStyle/>
          <a:p>
            <a:r>
              <a:rPr lang="en-US" dirty="0">
                <a:latin typeface="Arial" charset="0"/>
                <a:cs typeface="Arial" charset="0"/>
              </a:rPr>
              <a:t>Water and Ice Rescue</a:t>
            </a:r>
          </a:p>
        </p:txBody>
      </p:sp>
      <p:sp>
        <p:nvSpPr>
          <p:cNvPr id="124931" name="Rectangle 5"/>
          <p:cNvSpPr>
            <a:spLocks noGrp="1" noChangeArrowheads="1"/>
          </p:cNvSpPr>
          <p:nvPr>
            <p:ph sz="half" idx="1"/>
          </p:nvPr>
        </p:nvSpPr>
        <p:spPr/>
        <p:txBody>
          <a:bodyPr/>
          <a:lstStyle/>
          <a:p>
            <a:r>
              <a:rPr lang="en-US" dirty="0">
                <a:latin typeface="Arial" charset="0"/>
                <a:cs typeface="Arial" charset="0"/>
              </a:rPr>
              <a:t>Almost all fire departments have the potential to be called to perform a water rescue.</a:t>
            </a:r>
          </a:p>
          <a:p>
            <a:r>
              <a:rPr lang="en-US" dirty="0">
                <a:latin typeface="Arial" charset="0"/>
                <a:cs typeface="Arial" charset="0"/>
              </a:rPr>
              <a:t>There may be no current or a very swift current.</a:t>
            </a: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494213" y="2326708"/>
            <a:ext cx="4189412" cy="2778692"/>
          </a:xfrm>
        </p:spPr>
      </p:pic>
      <p:sp>
        <p:nvSpPr>
          <p:cNvPr id="5" name="Rectangle 4"/>
          <p:cNvSpPr/>
          <p:nvPr/>
        </p:nvSpPr>
        <p:spPr>
          <a:xfrm>
            <a:off x="4724400" y="5105400"/>
            <a:ext cx="889987" cy="215444"/>
          </a:xfrm>
          <a:prstGeom prst="rect">
            <a:avLst/>
          </a:prstGeom>
        </p:spPr>
        <p:txBody>
          <a:bodyPr wrap="none">
            <a:spAutoFit/>
          </a:bodyPr>
          <a:lstStyle/>
          <a:p>
            <a:r>
              <a:rPr lang="en-US" sz="800" dirty="0">
                <a:solidFill>
                  <a:schemeClr val="tx1"/>
                </a:solidFill>
                <a:latin typeface="FrutigerLTStd-LightCn"/>
              </a:rPr>
              <a:t>© Nate </a:t>
            </a:r>
            <a:r>
              <a:rPr lang="en-US" sz="800" dirty="0" err="1">
                <a:solidFill>
                  <a:schemeClr val="tx1"/>
                </a:solidFill>
                <a:latin typeface="FrutigerLTStd-LightCn"/>
              </a:rPr>
              <a:t>Rawner</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p:txBody>
          <a:bodyPr/>
          <a:lstStyle/>
          <a:p>
            <a:r>
              <a:rPr lang="en-US" dirty="0">
                <a:latin typeface="Arial" charset="0"/>
                <a:cs typeface="Arial" charset="0"/>
              </a:rPr>
              <a:t>Water and Ice Rescue</a:t>
            </a:r>
          </a:p>
        </p:txBody>
      </p:sp>
      <p:sp>
        <p:nvSpPr>
          <p:cNvPr id="129027" name="Rectangle 5"/>
          <p:cNvSpPr>
            <a:spLocks noGrp="1" noChangeArrowheads="1"/>
          </p:cNvSpPr>
          <p:nvPr>
            <p:ph idx="1"/>
          </p:nvPr>
        </p:nvSpPr>
        <p:spPr/>
        <p:txBody>
          <a:bodyPr/>
          <a:lstStyle/>
          <a:p>
            <a:r>
              <a:rPr lang="en-US" dirty="0"/>
              <a:t>In North America, the most common swift-water rescue scenario is a car that has tried to drive through a pool of water created by a storm. </a:t>
            </a:r>
          </a:p>
          <a:p>
            <a:pPr lvl="1"/>
            <a:r>
              <a:rPr lang="en-US" dirty="0"/>
              <a:t>Vehicle occupants will be stranded.</a:t>
            </a:r>
          </a:p>
          <a:p>
            <a:pPr lvl="1"/>
            <a:r>
              <a:rPr lang="en-US" dirty="0"/>
              <a:t>Vehicle can be swept away.</a:t>
            </a:r>
          </a:p>
          <a:p>
            <a:pPr lvl="1"/>
            <a:r>
              <a:rPr lang="en-US" dirty="0"/>
              <a:t>Scenario is especially dangerous for rescue personnel.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p:txBody>
          <a:bodyPr/>
          <a:lstStyle/>
          <a:p>
            <a:r>
              <a:rPr lang="en-US" dirty="0">
                <a:latin typeface="Arial" charset="0"/>
                <a:cs typeface="Arial" charset="0"/>
              </a:rPr>
              <a:t>Water and Ice Rescue: Ropes</a:t>
            </a:r>
          </a:p>
        </p:txBody>
      </p:sp>
      <p:sp>
        <p:nvSpPr>
          <p:cNvPr id="129027" name="Rectangle 5"/>
          <p:cNvSpPr>
            <a:spLocks noGrp="1" noChangeArrowheads="1"/>
          </p:cNvSpPr>
          <p:nvPr>
            <p:ph sz="half" idx="1"/>
          </p:nvPr>
        </p:nvSpPr>
        <p:spPr>
          <a:xfrm>
            <a:off x="457200" y="1828800"/>
            <a:ext cx="4714399" cy="4294188"/>
          </a:xfrm>
        </p:spPr>
        <p:txBody>
          <a:bodyPr/>
          <a:lstStyle/>
          <a:p>
            <a:r>
              <a:rPr lang="en-US" sz="2600" dirty="0"/>
              <a:t>Simplest use involves a rescuer on shore throwing a rope to a person in the water and pulling him or her to shore.</a:t>
            </a:r>
          </a:p>
          <a:p>
            <a:r>
              <a:rPr lang="en-US" sz="2600" dirty="0"/>
              <a:t>A more complicated situation could involve a rope stretched across a body of water.</a:t>
            </a:r>
            <a:endParaRPr lang="en-US" sz="2600" dirty="0">
              <a:latin typeface="Arial" charset="0"/>
              <a:cs typeface="Arial" charset="0"/>
            </a:endParaRP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952999" y="2358458"/>
            <a:ext cx="3730625" cy="2664732"/>
          </a:xfrm>
        </p:spPr>
      </p:pic>
      <p:sp>
        <p:nvSpPr>
          <p:cNvPr id="4" name="Rectangle 3"/>
          <p:cNvSpPr/>
          <p:nvPr/>
        </p:nvSpPr>
        <p:spPr>
          <a:xfrm>
            <a:off x="5058053" y="5023190"/>
            <a:ext cx="3520516" cy="215444"/>
          </a:xfrm>
          <a:prstGeom prst="rect">
            <a:avLst/>
          </a:prstGeom>
        </p:spPr>
        <p:txBody>
          <a:bodyPr wrap="none">
            <a:spAutoFit/>
          </a:bodyPr>
          <a:lstStyle/>
          <a:p>
            <a:r>
              <a:rPr lang="en-US" sz="800" dirty="0">
                <a:solidFill>
                  <a:schemeClr val="tx1"/>
                </a:solidFill>
                <a:latin typeface="FrutigerLTStd-LightCn"/>
              </a:rPr>
              <a:t>Courtesy of Captain David Jackson, Saginaw Township Fire Department.</a:t>
            </a:r>
            <a:endParaRPr lang="en-US" dirty="0">
              <a:solidFill>
                <a:schemeClr val="tx1"/>
              </a:solidFill>
            </a:endParaRPr>
          </a:p>
        </p:txBody>
      </p:sp>
    </p:spTree>
    <p:extLst>
      <p:ext uri="{BB962C8B-B14F-4D97-AF65-F5344CB8AC3E}">
        <p14:creationId xmlns:p14="http://schemas.microsoft.com/office/powerpoint/2010/main" val="27856700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a:latin typeface="Arial" charset="0"/>
                <a:cs typeface="Arial" charset="0"/>
              </a:rPr>
              <a:t>Introduction</a:t>
            </a:r>
          </a:p>
        </p:txBody>
      </p:sp>
      <p:sp>
        <p:nvSpPr>
          <p:cNvPr id="16387" name="Rectangle 5"/>
          <p:cNvSpPr>
            <a:spLocks noGrp="1" noChangeArrowheads="1"/>
          </p:cNvSpPr>
          <p:nvPr>
            <p:ph idx="1"/>
          </p:nvPr>
        </p:nvSpPr>
        <p:spPr/>
        <p:txBody>
          <a:bodyPr numCol="2"/>
          <a:lstStyle/>
          <a:p>
            <a:pPr>
              <a:spcBef>
                <a:spcPts val="0"/>
              </a:spcBef>
            </a:pPr>
            <a:r>
              <a:rPr lang="en-US" sz="2600" dirty="0">
                <a:latin typeface="Arial" charset="0"/>
                <a:cs typeface="Arial" charset="0"/>
              </a:rPr>
              <a:t>A technical rescue incident (TRI) involves:</a:t>
            </a:r>
          </a:p>
          <a:p>
            <a:pPr lvl="1">
              <a:spcBef>
                <a:spcPts val="0"/>
              </a:spcBef>
            </a:pPr>
            <a:r>
              <a:rPr lang="en-US" sz="2600" dirty="0"/>
              <a:t>Vehicles or machinery</a:t>
            </a:r>
          </a:p>
          <a:p>
            <a:pPr lvl="1">
              <a:spcBef>
                <a:spcPts val="0"/>
              </a:spcBef>
            </a:pPr>
            <a:r>
              <a:rPr lang="en-US" sz="2600" dirty="0"/>
              <a:t>Elevators or escalators</a:t>
            </a:r>
          </a:p>
          <a:p>
            <a:pPr lvl="1">
              <a:spcBef>
                <a:spcPts val="0"/>
              </a:spcBef>
            </a:pPr>
            <a:r>
              <a:rPr lang="en-US" sz="2600" dirty="0"/>
              <a:t>Rope techniques</a:t>
            </a:r>
          </a:p>
          <a:p>
            <a:pPr lvl="1">
              <a:spcBef>
                <a:spcPts val="0"/>
              </a:spcBef>
            </a:pPr>
            <a:r>
              <a:rPr lang="en-US" sz="2600" dirty="0"/>
              <a:t>Water or ice</a:t>
            </a:r>
          </a:p>
          <a:p>
            <a:pPr lvl="1">
              <a:spcBef>
                <a:spcPts val="0"/>
              </a:spcBef>
            </a:pPr>
            <a:r>
              <a:rPr lang="en-US" sz="2600" dirty="0"/>
              <a:t>Trench or structural collapse</a:t>
            </a:r>
          </a:p>
          <a:p>
            <a:pPr lvl="1">
              <a:spcBef>
                <a:spcPts val="0"/>
              </a:spcBef>
            </a:pPr>
            <a:r>
              <a:rPr lang="en-US" sz="2600" dirty="0"/>
              <a:t>Energized electrical equipment</a:t>
            </a:r>
          </a:p>
          <a:p>
            <a:pPr lvl="1">
              <a:spcBef>
                <a:spcPts val="0"/>
              </a:spcBef>
            </a:pPr>
            <a:r>
              <a:rPr lang="en-US" sz="2600" dirty="0"/>
              <a:t>Confined-space rescues</a:t>
            </a:r>
          </a:p>
          <a:p>
            <a:pPr lvl="1">
              <a:spcBef>
                <a:spcPts val="0"/>
              </a:spcBef>
            </a:pPr>
            <a:r>
              <a:rPr lang="en-US" sz="2600" dirty="0"/>
              <a:t>Below-grade rescues</a:t>
            </a:r>
          </a:p>
          <a:p>
            <a:pPr lvl="1">
              <a:spcBef>
                <a:spcPts val="0"/>
              </a:spcBef>
            </a:pPr>
            <a:r>
              <a:rPr lang="en-US" sz="2600" dirty="0"/>
              <a:t>Wilderness search and rescue (SAR)</a:t>
            </a:r>
          </a:p>
          <a:p>
            <a:pPr lvl="1">
              <a:spcBef>
                <a:spcPts val="0"/>
              </a:spcBef>
            </a:pPr>
            <a:r>
              <a:rPr lang="en-US" sz="2600" dirty="0"/>
              <a:t>Hazardous materials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Water and Ice Rescue</a:t>
            </a:r>
            <a:endParaRPr lang="en-US" dirty="0"/>
          </a:p>
        </p:txBody>
      </p:sp>
      <p:sp>
        <p:nvSpPr>
          <p:cNvPr id="3" name="Content Placeholder 2"/>
          <p:cNvSpPr>
            <a:spLocks noGrp="1"/>
          </p:cNvSpPr>
          <p:nvPr>
            <p:ph idx="1"/>
          </p:nvPr>
        </p:nvSpPr>
        <p:spPr/>
        <p:txBody>
          <a:bodyPr/>
          <a:lstStyle/>
          <a:p>
            <a:r>
              <a:rPr lang="en-US" dirty="0"/>
              <a:t>Other common rescue scenarios include</a:t>
            </a:r>
          </a:p>
          <a:p>
            <a:pPr lvl="1"/>
            <a:r>
              <a:rPr lang="en-US" dirty="0"/>
              <a:t>Cars rolling into lakes or streams</a:t>
            </a:r>
          </a:p>
          <a:p>
            <a:pPr lvl="1"/>
            <a:r>
              <a:rPr lang="en-US" dirty="0"/>
              <a:t>Cars going off bridges</a:t>
            </a:r>
          </a:p>
          <a:p>
            <a:pPr lvl="1"/>
            <a:r>
              <a:rPr lang="en-US" dirty="0"/>
              <a:t>People falling into bodies of water</a:t>
            </a:r>
          </a:p>
          <a:p>
            <a:pPr lvl="1"/>
            <a:r>
              <a:rPr lang="en-US" dirty="0"/>
              <a:t>Swimmers getting into trouble</a:t>
            </a:r>
          </a:p>
        </p:txBody>
      </p:sp>
    </p:spTree>
    <p:extLst>
      <p:ext uri="{BB962C8B-B14F-4D97-AF65-F5344CB8AC3E}">
        <p14:creationId xmlns:p14="http://schemas.microsoft.com/office/powerpoint/2010/main" val="19617495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Water and Ice Rescue: Safe</a:t>
            </a:r>
            <a:r>
              <a:rPr lang="en-US" dirty="0"/>
              <a:t> </a:t>
            </a:r>
            <a:r>
              <a:rPr lang="en-US" dirty="0">
                <a:latin typeface="Arial" charset="0"/>
                <a:cs typeface="Arial" charset="0"/>
              </a:rPr>
              <a:t>Approach</a:t>
            </a:r>
            <a:endParaRPr lang="en-US" dirty="0"/>
          </a:p>
        </p:txBody>
      </p:sp>
      <p:sp>
        <p:nvSpPr>
          <p:cNvPr id="3" name="Content Placeholder 2"/>
          <p:cNvSpPr>
            <a:spLocks noGrp="1"/>
          </p:cNvSpPr>
          <p:nvPr>
            <p:ph idx="1"/>
          </p:nvPr>
        </p:nvSpPr>
        <p:spPr/>
        <p:txBody>
          <a:bodyPr/>
          <a:lstStyle/>
          <a:p>
            <a:r>
              <a:rPr lang="en-US" dirty="0"/>
              <a:t>Use PPE designed for water rescue, not structural firefighting. </a:t>
            </a:r>
          </a:p>
          <a:p>
            <a:r>
              <a:rPr lang="en-US" dirty="0"/>
              <a:t>Try to communicate with the victim.</a:t>
            </a:r>
          </a:p>
          <a:p>
            <a:r>
              <a:rPr lang="en-US" dirty="0"/>
              <a:t>Do not exceed your level of training. </a:t>
            </a:r>
          </a:p>
          <a:p>
            <a:r>
              <a:rPr lang="en-US" dirty="0"/>
              <a:t>Do not use a boat unless you are trained.</a:t>
            </a:r>
          </a:p>
          <a:p>
            <a:r>
              <a:rPr lang="en-US" dirty="0"/>
              <a:t>Ensure that bystanders do not try to rescue the victim.</a:t>
            </a:r>
          </a:p>
          <a:p>
            <a:r>
              <a:rPr lang="en-US" dirty="0"/>
              <a:t>Ice rescues are common in colder climates. </a:t>
            </a:r>
          </a:p>
          <a:p>
            <a:pPr lvl="1"/>
            <a:r>
              <a:rPr lang="en-US" dirty="0"/>
              <a:t>Special ice-rescue suits are needed.</a:t>
            </a:r>
          </a:p>
        </p:txBody>
      </p:sp>
    </p:spTree>
    <p:extLst>
      <p:ext uri="{BB962C8B-B14F-4D97-AF65-F5344CB8AC3E}">
        <p14:creationId xmlns:p14="http://schemas.microsoft.com/office/powerpoint/2010/main" val="18350715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Water and Ice Rescue: How</a:t>
            </a:r>
            <a:r>
              <a:rPr lang="en-US" dirty="0"/>
              <a:t> </a:t>
            </a:r>
            <a:r>
              <a:rPr lang="en-US" dirty="0">
                <a:latin typeface="Arial" charset="0"/>
                <a:cs typeface="Arial" charset="0"/>
              </a:rPr>
              <a:t>You</a:t>
            </a:r>
            <a:r>
              <a:rPr lang="en-US" dirty="0"/>
              <a:t> </a:t>
            </a:r>
            <a:r>
              <a:rPr lang="en-US" dirty="0">
                <a:latin typeface="Arial" charset="0"/>
                <a:cs typeface="Arial" charset="0"/>
              </a:rPr>
              <a:t>Can Assist</a:t>
            </a:r>
            <a:endParaRPr lang="en-US" dirty="0"/>
          </a:p>
        </p:txBody>
      </p:sp>
      <p:sp>
        <p:nvSpPr>
          <p:cNvPr id="3" name="Content Placeholder 2"/>
          <p:cNvSpPr>
            <a:spLocks noGrp="1"/>
          </p:cNvSpPr>
          <p:nvPr>
            <p:ph idx="1"/>
          </p:nvPr>
        </p:nvSpPr>
        <p:spPr/>
        <p:txBody>
          <a:bodyPr/>
          <a:lstStyle/>
          <a:p>
            <a:r>
              <a:rPr lang="en-US" dirty="0"/>
              <a:t>Do not attempt to go onto the ice to rescue victims without special training and equipment.</a:t>
            </a:r>
          </a:p>
          <a:p>
            <a:r>
              <a:rPr lang="en-US" dirty="0"/>
              <a:t>PFDs should be used by everyone operating at the scene. </a:t>
            </a:r>
          </a:p>
          <a:p>
            <a:r>
              <a:rPr lang="en-US" dirty="0"/>
              <a:t>You may be called on to assist by keeping victims in sight, retrieving equipment, assisting with rescue ropes, changing rescuers’ air supplies, or relay communications. </a:t>
            </a:r>
          </a:p>
          <a:p>
            <a:r>
              <a:rPr lang="en-US" dirty="0"/>
              <a:t>Be alert for changing weather conditions.</a:t>
            </a:r>
          </a:p>
        </p:txBody>
      </p:sp>
    </p:spTree>
    <p:extLst>
      <p:ext uri="{BB962C8B-B14F-4D97-AF65-F5344CB8AC3E}">
        <p14:creationId xmlns:p14="http://schemas.microsoft.com/office/powerpoint/2010/main" val="18223625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Water and Ice Rescue: Tools</a:t>
            </a:r>
            <a:r>
              <a:rPr lang="en-US" dirty="0"/>
              <a:t> </a:t>
            </a:r>
            <a:r>
              <a:rPr lang="en-US" dirty="0">
                <a:latin typeface="Arial" charset="0"/>
                <a:cs typeface="Arial" charset="0"/>
              </a:rPr>
              <a:t>Used</a:t>
            </a:r>
            <a:endParaRPr lang="en-US" dirty="0"/>
          </a:p>
        </p:txBody>
      </p:sp>
      <p:sp>
        <p:nvSpPr>
          <p:cNvPr id="3" name="Content Placeholder 2"/>
          <p:cNvSpPr>
            <a:spLocks noGrp="1"/>
          </p:cNvSpPr>
          <p:nvPr>
            <p:ph idx="1"/>
          </p:nvPr>
        </p:nvSpPr>
        <p:spPr/>
        <p:txBody>
          <a:bodyPr numCol="2"/>
          <a:lstStyle/>
          <a:p>
            <a:r>
              <a:rPr lang="en-US" sz="2600" dirty="0"/>
              <a:t>PFD</a:t>
            </a:r>
          </a:p>
          <a:p>
            <a:r>
              <a:rPr lang="en-US" sz="2600" dirty="0"/>
              <a:t>Self-contained underwater breathing apparatus (SCUBA)</a:t>
            </a:r>
          </a:p>
          <a:p>
            <a:r>
              <a:rPr lang="en-US" sz="2600" dirty="0"/>
              <a:t>Helmet</a:t>
            </a:r>
          </a:p>
          <a:p>
            <a:r>
              <a:rPr lang="en-US" sz="2600" dirty="0"/>
              <a:t>Waterproof whistle</a:t>
            </a:r>
          </a:p>
          <a:p>
            <a:r>
              <a:rPr lang="en-US" sz="2600" dirty="0"/>
              <a:t>Water rescue throwline</a:t>
            </a:r>
          </a:p>
          <a:p>
            <a:r>
              <a:rPr lang="en-US" sz="2600" dirty="0"/>
              <a:t>Boat</a:t>
            </a:r>
          </a:p>
          <a:p>
            <a:r>
              <a:rPr lang="en-US" sz="2600" dirty="0"/>
              <a:t>Rescue rope, webbing, and associated hardware</a:t>
            </a:r>
          </a:p>
          <a:p>
            <a:r>
              <a:rPr lang="en-US" sz="2600" dirty="0"/>
              <a:t>Lighting and hand lights</a:t>
            </a:r>
          </a:p>
          <a:p>
            <a:r>
              <a:rPr lang="en-US" sz="2600" dirty="0"/>
              <a:t>Gloves</a:t>
            </a:r>
          </a:p>
          <a:p>
            <a:r>
              <a:rPr lang="en-US" sz="2600" dirty="0"/>
              <a:t>Goggles or other eye protection</a:t>
            </a:r>
          </a:p>
          <a:p>
            <a:r>
              <a:rPr lang="en-US" sz="2600" dirty="0"/>
              <a:t>Suitable footwear for the environmental and rescue conditions</a:t>
            </a:r>
          </a:p>
        </p:txBody>
      </p:sp>
    </p:spTree>
    <p:extLst>
      <p:ext uri="{BB962C8B-B14F-4D97-AF65-F5344CB8AC3E}">
        <p14:creationId xmlns:p14="http://schemas.microsoft.com/office/powerpoint/2010/main" val="36452955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p:txBody>
          <a:bodyPr/>
          <a:lstStyle/>
          <a:p>
            <a:r>
              <a:rPr lang="en-US">
                <a:latin typeface="Arial" charset="0"/>
                <a:cs typeface="Arial" charset="0"/>
              </a:rPr>
              <a:t>Wilderness Search and Rescue</a:t>
            </a:r>
          </a:p>
        </p:txBody>
      </p:sp>
      <p:sp>
        <p:nvSpPr>
          <p:cNvPr id="129027" name="Rectangle 5"/>
          <p:cNvSpPr>
            <a:spLocks noGrp="1" noChangeArrowheads="1"/>
          </p:cNvSpPr>
          <p:nvPr>
            <p:ph idx="1"/>
          </p:nvPr>
        </p:nvSpPr>
        <p:spPr/>
        <p:txBody>
          <a:bodyPr/>
          <a:lstStyle/>
          <a:p>
            <a:r>
              <a:rPr lang="en-US" dirty="0">
                <a:latin typeface="Arial" charset="0"/>
                <a:cs typeface="Arial" charset="0"/>
              </a:rPr>
              <a:t>Conducted by a limited number of fire departments</a:t>
            </a:r>
          </a:p>
          <a:p>
            <a:r>
              <a:rPr lang="en-US" dirty="0">
                <a:latin typeface="Arial" charset="0"/>
                <a:cs typeface="Arial" charset="0"/>
              </a:rPr>
              <a:t>Two categories consist of:</a:t>
            </a:r>
          </a:p>
          <a:p>
            <a:pPr lvl="1"/>
            <a:r>
              <a:rPr lang="en-US" dirty="0"/>
              <a:t>Search is defined as looking for a lost or overdue person.</a:t>
            </a:r>
          </a:p>
          <a:p>
            <a:pPr lvl="1"/>
            <a:r>
              <a:rPr lang="en-US" dirty="0"/>
              <a:t>Rescue, in the SAR context, is defined as removing a victim from a hostile environment. </a:t>
            </a:r>
          </a:p>
        </p:txBody>
      </p:sp>
    </p:spTree>
    <p:extLst>
      <p:ext uri="{BB962C8B-B14F-4D97-AF65-F5344CB8AC3E}">
        <p14:creationId xmlns:p14="http://schemas.microsoft.com/office/powerpoint/2010/main" val="1105313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Grp="1" noChangeArrowheads="1"/>
          </p:cNvSpPr>
          <p:nvPr>
            <p:ph type="title"/>
          </p:nvPr>
        </p:nvSpPr>
        <p:spPr/>
        <p:txBody>
          <a:bodyPr/>
          <a:lstStyle/>
          <a:p>
            <a:r>
              <a:rPr lang="en-US" dirty="0">
                <a:latin typeface="Arial" charset="0"/>
                <a:cs typeface="Arial" charset="0"/>
              </a:rPr>
              <a:t>Wilderness Search and Rescue: Safe Approach</a:t>
            </a:r>
          </a:p>
        </p:txBody>
      </p:sp>
      <p:sp>
        <p:nvSpPr>
          <p:cNvPr id="131075" name="Rectangle 5"/>
          <p:cNvSpPr>
            <a:spLocks noGrp="1" noChangeArrowheads="1"/>
          </p:cNvSpPr>
          <p:nvPr>
            <p:ph idx="1"/>
          </p:nvPr>
        </p:nvSpPr>
        <p:spPr/>
        <p:txBody>
          <a:bodyPr/>
          <a:lstStyle/>
          <a:p>
            <a:pPr>
              <a:spcBef>
                <a:spcPts val="0"/>
              </a:spcBef>
            </a:pPr>
            <a:r>
              <a:rPr lang="en-US" dirty="0"/>
              <a:t>In cases of a lost person, some small fire departments will request all available personnel to respond to assist with a search. </a:t>
            </a:r>
          </a:p>
          <a:p>
            <a:pPr lvl="1">
              <a:spcBef>
                <a:spcPts val="0"/>
              </a:spcBef>
            </a:pPr>
            <a:r>
              <a:rPr lang="en-US" dirty="0"/>
              <a:t>Respond as part of your department and to work together as a team. </a:t>
            </a:r>
          </a:p>
          <a:p>
            <a:pPr>
              <a:spcBef>
                <a:spcPts val="0"/>
              </a:spcBef>
            </a:pPr>
            <a:r>
              <a:rPr lang="en-US" dirty="0"/>
              <a:t>Wilderness can include varied environments.</a:t>
            </a:r>
          </a:p>
          <a:p>
            <a:pPr lvl="1">
              <a:spcBef>
                <a:spcPts val="0"/>
              </a:spcBef>
            </a:pPr>
            <a:r>
              <a:rPr lang="en-US" dirty="0"/>
              <a:t>Prepare for the weather conditions by bringing suitable clothing.</a:t>
            </a:r>
          </a:p>
          <a:p>
            <a:pPr lvl="1">
              <a:spcBef>
                <a:spcPts val="0"/>
              </a:spcBef>
            </a:pPr>
            <a:r>
              <a:rPr lang="en-US" dirty="0"/>
              <a:t>Make sure that you do not exceed your physical limitations.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Grp="1" noChangeArrowheads="1"/>
          </p:cNvSpPr>
          <p:nvPr>
            <p:ph type="title"/>
          </p:nvPr>
        </p:nvSpPr>
        <p:spPr/>
        <p:txBody>
          <a:bodyPr/>
          <a:lstStyle/>
          <a:p>
            <a:r>
              <a:rPr lang="en-US" dirty="0">
                <a:latin typeface="Arial" charset="0"/>
                <a:cs typeface="Arial" charset="0"/>
              </a:rPr>
              <a:t>Wilderness Search and Rescue: How You Can Assist</a:t>
            </a:r>
          </a:p>
        </p:txBody>
      </p:sp>
      <p:sp>
        <p:nvSpPr>
          <p:cNvPr id="131075" name="Rectangle 5"/>
          <p:cNvSpPr>
            <a:spLocks noGrp="1" noChangeArrowheads="1"/>
          </p:cNvSpPr>
          <p:nvPr>
            <p:ph idx="1"/>
          </p:nvPr>
        </p:nvSpPr>
        <p:spPr/>
        <p:txBody>
          <a:bodyPr/>
          <a:lstStyle/>
          <a:p>
            <a:r>
              <a:rPr lang="en-US" dirty="0"/>
              <a:t>Never go out alone. Teams can be methodically deployed and assigned to a search. </a:t>
            </a:r>
          </a:p>
          <a:p>
            <a:r>
              <a:rPr lang="en-US" dirty="0"/>
              <a:t>The more knowledge you have about the search area, the more vital your role is. </a:t>
            </a:r>
          </a:p>
          <a:p>
            <a:r>
              <a:rPr lang="en-US" dirty="0"/>
              <a:t>Knowing your response area and the places where a child or lost person might hide is always beneficial to the search. </a:t>
            </a:r>
          </a:p>
          <a:p>
            <a:r>
              <a:rPr lang="en-US" dirty="0"/>
              <a:t>Do not enter the search area before the search team arrives. </a:t>
            </a:r>
          </a:p>
        </p:txBody>
      </p:sp>
    </p:spTree>
    <p:extLst>
      <p:ext uri="{BB962C8B-B14F-4D97-AF65-F5344CB8AC3E}">
        <p14:creationId xmlns:p14="http://schemas.microsoft.com/office/powerpoint/2010/main" val="39586264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Grp="1" noChangeArrowheads="1"/>
          </p:cNvSpPr>
          <p:nvPr>
            <p:ph type="title"/>
          </p:nvPr>
        </p:nvSpPr>
        <p:spPr/>
        <p:txBody>
          <a:bodyPr/>
          <a:lstStyle/>
          <a:p>
            <a:r>
              <a:rPr lang="en-US" dirty="0">
                <a:latin typeface="Arial" charset="0"/>
                <a:cs typeface="Arial" charset="0"/>
              </a:rPr>
              <a:t>Wilderness Search and Rescue: Tools Used</a:t>
            </a:r>
          </a:p>
        </p:txBody>
      </p:sp>
      <p:sp>
        <p:nvSpPr>
          <p:cNvPr id="131075" name="Rectangle 5"/>
          <p:cNvSpPr>
            <a:spLocks noGrp="1" noChangeArrowheads="1"/>
          </p:cNvSpPr>
          <p:nvPr>
            <p:ph idx="1"/>
          </p:nvPr>
        </p:nvSpPr>
        <p:spPr/>
        <p:txBody>
          <a:bodyPr numCol="2"/>
          <a:lstStyle/>
          <a:p>
            <a:r>
              <a:rPr lang="en-US" dirty="0"/>
              <a:t>Personal clothing appropriate for the environment</a:t>
            </a:r>
          </a:p>
          <a:p>
            <a:r>
              <a:rPr lang="en-US" dirty="0"/>
              <a:t>Water</a:t>
            </a:r>
          </a:p>
          <a:p>
            <a:r>
              <a:rPr lang="en-US" dirty="0"/>
              <a:t>Food</a:t>
            </a:r>
          </a:p>
          <a:p>
            <a:r>
              <a:rPr lang="en-US" dirty="0"/>
              <a:t>Lighting </a:t>
            </a:r>
          </a:p>
          <a:p>
            <a:r>
              <a:rPr lang="en-US" dirty="0"/>
              <a:t>Communications equipment</a:t>
            </a:r>
          </a:p>
          <a:p>
            <a:r>
              <a:rPr lang="en-US" dirty="0"/>
              <a:t>Medical equipment</a:t>
            </a:r>
          </a:p>
          <a:p>
            <a:r>
              <a:rPr lang="en-US" dirty="0"/>
              <a:t>Maps, compass, and GPS</a:t>
            </a:r>
          </a:p>
          <a:p>
            <a:r>
              <a:rPr lang="en-US" dirty="0"/>
              <a:t>Shelter</a:t>
            </a:r>
          </a:p>
          <a:p>
            <a:r>
              <a:rPr lang="en-US" dirty="0"/>
              <a:t>Rescue ropes, harnesses, webbing, and associated hardware</a:t>
            </a:r>
          </a:p>
          <a:p>
            <a:r>
              <a:rPr lang="en-US" dirty="0"/>
              <a:t>Extrication equipment</a:t>
            </a:r>
          </a:p>
          <a:p>
            <a:r>
              <a:rPr lang="en-US" dirty="0"/>
              <a:t>Signaling devices</a:t>
            </a:r>
          </a:p>
        </p:txBody>
      </p:sp>
    </p:spTree>
    <p:extLst>
      <p:ext uri="{BB962C8B-B14F-4D97-AF65-F5344CB8AC3E}">
        <p14:creationId xmlns:p14="http://schemas.microsoft.com/office/powerpoint/2010/main" val="5489344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ChangeArrowheads="1"/>
          </p:cNvSpPr>
          <p:nvPr>
            <p:ph type="title"/>
          </p:nvPr>
        </p:nvSpPr>
        <p:spPr/>
        <p:txBody>
          <a:bodyPr/>
          <a:lstStyle/>
          <a:p>
            <a:r>
              <a:rPr lang="en-US">
                <a:latin typeface="Arial" charset="0"/>
                <a:cs typeface="Arial" charset="0"/>
              </a:rPr>
              <a:t>Hazardous Materials Incidents</a:t>
            </a:r>
          </a:p>
        </p:txBody>
      </p:sp>
      <p:sp>
        <p:nvSpPr>
          <p:cNvPr id="133123" name="Rectangle 5"/>
          <p:cNvSpPr>
            <a:spLocks noGrp="1" noChangeArrowheads="1"/>
          </p:cNvSpPr>
          <p:nvPr>
            <p:ph sz="half" idx="1"/>
          </p:nvPr>
        </p:nvSpPr>
        <p:spPr/>
        <p:txBody>
          <a:bodyPr/>
          <a:lstStyle/>
          <a:p>
            <a:r>
              <a:rPr lang="en-US" sz="2700" dirty="0">
                <a:latin typeface="Arial" charset="0"/>
                <a:cs typeface="Arial" charset="0"/>
              </a:rPr>
              <a:t>Hazardous materials: Any material or substance that poses a significant risk to the health and safety of persons or to the environment if it is not properly handled</a:t>
            </a:r>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752294" y="1984365"/>
            <a:ext cx="3931331" cy="3273435"/>
          </a:xfrm>
        </p:spPr>
      </p:pic>
      <p:sp>
        <p:nvSpPr>
          <p:cNvPr id="6" name="Rectangle 5"/>
          <p:cNvSpPr/>
          <p:nvPr/>
        </p:nvSpPr>
        <p:spPr>
          <a:xfrm>
            <a:off x="4922435" y="5257800"/>
            <a:ext cx="3591048" cy="215444"/>
          </a:xfrm>
          <a:prstGeom prst="rect">
            <a:avLst/>
          </a:prstGeom>
        </p:spPr>
        <p:txBody>
          <a:bodyPr wrap="none">
            <a:spAutoFit/>
          </a:bodyPr>
          <a:lstStyle/>
          <a:p>
            <a:r>
              <a:rPr lang="en-US" sz="800" dirty="0">
                <a:solidFill>
                  <a:schemeClr val="tx1"/>
                </a:solidFill>
                <a:latin typeface="FrutigerLTStd-LightCn"/>
              </a:rPr>
              <a:t>Courtesy of Photographer’s Mate 2nd Class Daniel R. </a:t>
            </a:r>
            <a:r>
              <a:rPr lang="en-US" sz="800" dirty="0" err="1">
                <a:solidFill>
                  <a:schemeClr val="tx1"/>
                </a:solidFill>
                <a:latin typeface="FrutigerLTStd-LightCn"/>
              </a:rPr>
              <a:t>Mennuto</a:t>
            </a:r>
            <a:r>
              <a:rPr lang="en-US" sz="800" dirty="0">
                <a:solidFill>
                  <a:schemeClr val="tx1"/>
                </a:solidFill>
                <a:latin typeface="FrutigerLTStd-LightCn"/>
              </a:rPr>
              <a:t>/U.S. Navy.</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ChangeArrowheads="1"/>
          </p:cNvSpPr>
          <p:nvPr>
            <p:ph type="title"/>
          </p:nvPr>
        </p:nvSpPr>
        <p:spPr/>
        <p:txBody>
          <a:bodyPr/>
          <a:lstStyle/>
          <a:p>
            <a:r>
              <a:rPr lang="en-US">
                <a:latin typeface="Arial" charset="0"/>
                <a:cs typeface="Arial" charset="0"/>
              </a:rPr>
              <a:t>Hazardous Materials Incidents</a:t>
            </a:r>
          </a:p>
        </p:txBody>
      </p:sp>
      <p:sp>
        <p:nvSpPr>
          <p:cNvPr id="133123" name="Rectangle 5"/>
          <p:cNvSpPr>
            <a:spLocks noGrp="1" noChangeArrowheads="1"/>
          </p:cNvSpPr>
          <p:nvPr>
            <p:ph idx="1"/>
          </p:nvPr>
        </p:nvSpPr>
        <p:spPr/>
        <p:txBody>
          <a:bodyPr/>
          <a:lstStyle/>
          <a:p>
            <a:r>
              <a:rPr lang="en-US" dirty="0">
                <a:latin typeface="Arial" charset="0"/>
                <a:cs typeface="Arial" charset="0"/>
              </a:rPr>
              <a:t>Often involve petroleum products, but there are many other chemicals that have toxic effects when mishandled</a:t>
            </a:r>
          </a:p>
          <a:p>
            <a:r>
              <a:rPr lang="en-US" dirty="0">
                <a:latin typeface="Arial" charset="0"/>
                <a:cs typeface="Arial" charset="0"/>
              </a:rPr>
              <a:t>Many retail businesses contain hazardous materials.</a:t>
            </a:r>
          </a:p>
          <a:p>
            <a:pPr marL="342900" lvl="4" indent="-342900">
              <a:spcBef>
                <a:spcPts val="800"/>
              </a:spcBef>
            </a:pPr>
            <a:r>
              <a:rPr lang="en-US" dirty="0"/>
              <a:t>Most fire departments are trained and equipped to recognize these incidents, contain the hazards, and evacuate people if necessary. </a:t>
            </a:r>
          </a:p>
        </p:txBody>
      </p:sp>
    </p:spTree>
    <p:extLst>
      <p:ext uri="{BB962C8B-B14F-4D97-AF65-F5344CB8AC3E}">
        <p14:creationId xmlns:p14="http://schemas.microsoft.com/office/powerpoint/2010/main" val="40224835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VMWARE-HOST\SHARED FOLDERS\DESKTOP\NEW_BACKGROUNDS"/>
</p:tagLst>
</file>

<file path=ppt/tags/tag2.xml><?xml version="1.0" encoding="utf-8"?>
<p:tagLst xmlns:a="http://schemas.openxmlformats.org/drawingml/2006/main" xmlns:r="http://schemas.openxmlformats.org/officeDocument/2006/relationships" xmlns:p="http://schemas.openxmlformats.org/presentationml/2006/main">
  <p:tag name="IIW_MAP_SHAPE" val="Rectangle 3"/>
  <p:tag name="IIW_TYPE_IMAGE" val="Text Box 5"/>
</p:tagLst>
</file>

<file path=ppt/tags/tag3.xml><?xml version="1.0" encoding="utf-8"?>
<p:tagLst xmlns:a="http://schemas.openxmlformats.org/drawingml/2006/main" xmlns:r="http://schemas.openxmlformats.org/officeDocument/2006/relationships" xmlns:p="http://schemas.openxmlformats.org/presentationml/2006/main">
  <p:tag name="IIW_MAP_SHAPE" val="Rectangle 3"/>
  <p:tag name="IIW_TYPE_IMAGE" val="Text Box 5"/>
</p:tagLst>
</file>

<file path=ppt/tags/tag4.xml><?xml version="1.0" encoding="utf-8"?>
<p:tagLst xmlns:a="http://schemas.openxmlformats.org/drawingml/2006/main" xmlns:r="http://schemas.openxmlformats.org/officeDocument/2006/relationships" xmlns:p="http://schemas.openxmlformats.org/presentationml/2006/main">
  <p:tag name="IIW_MAP_SHAPE" val="Rectangle 3"/>
  <p:tag name="IIW_TYPE_IMAGE" val="Text Box 5"/>
</p:tagLst>
</file>

<file path=ppt/tags/tag5.xml><?xml version="1.0" encoding="utf-8"?>
<p:tagLst xmlns:a="http://schemas.openxmlformats.org/drawingml/2006/main" xmlns:r="http://schemas.openxmlformats.org/officeDocument/2006/relationships" xmlns:p="http://schemas.openxmlformats.org/presentationml/2006/main">
  <p:tag name="IIW_MAP_SHAPE" val="Rectangle 3"/>
  <p:tag name="IIW_TYPE_IMAGE" val="Text Box 5"/>
</p:tagLst>
</file>

<file path=ppt/theme/theme1.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8383</TotalTime>
  <Words>6782</Words>
  <Application>Microsoft Macintosh PowerPoint</Application>
  <PresentationFormat>On-screen Show (4:3)</PresentationFormat>
  <Paragraphs>954</Paragraphs>
  <Slides>139</Slides>
  <Notes>76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139</vt:i4>
      </vt:variant>
    </vt:vector>
  </HeadingPairs>
  <TitlesOfParts>
    <vt:vector size="146" baseType="lpstr">
      <vt:lpstr>Microsoft YaHei</vt:lpstr>
      <vt:lpstr>ＭＳ Ｐゴシック</vt:lpstr>
      <vt:lpstr>Arial</vt:lpstr>
      <vt:lpstr>FrutigerLTStd-LightCn</vt:lpstr>
      <vt:lpstr>Times New Roman</vt:lpstr>
      <vt:lpstr>Wingdings</vt:lpstr>
      <vt:lpstr>3_Office Theme</vt:lpstr>
      <vt:lpstr>Chapter 25</vt:lpstr>
      <vt:lpstr>Knowledge Objectives</vt:lpstr>
      <vt:lpstr>Knowledge Objectives</vt:lpstr>
      <vt:lpstr>Knowledge Objectives</vt:lpstr>
      <vt:lpstr>Knowledge Objectives</vt:lpstr>
      <vt:lpstr>Knowledge Objectives</vt:lpstr>
      <vt:lpstr>Skills Objectives</vt:lpstr>
      <vt:lpstr>Introduction</vt:lpstr>
      <vt:lpstr>Introduction</vt:lpstr>
      <vt:lpstr>Introduction</vt:lpstr>
      <vt:lpstr>Types of Rescues</vt:lpstr>
      <vt:lpstr>Types of Rescues</vt:lpstr>
      <vt:lpstr>Types of Rescues</vt:lpstr>
      <vt:lpstr>Guidelines for Operations</vt:lpstr>
      <vt:lpstr>Be Safe</vt:lpstr>
      <vt:lpstr>Follow Orders</vt:lpstr>
      <vt:lpstr>Work as a Team</vt:lpstr>
      <vt:lpstr>Think</vt:lpstr>
      <vt:lpstr>Follow the Golden Rule  of Public Service</vt:lpstr>
      <vt:lpstr>Steps of Special Rescue</vt:lpstr>
      <vt:lpstr>Preparing for the Response</vt:lpstr>
      <vt:lpstr>Responding to the Incident</vt:lpstr>
      <vt:lpstr>Arrival and Size-Up</vt:lpstr>
      <vt:lpstr>Arrival and Size-Up</vt:lpstr>
      <vt:lpstr>Tool Staging</vt:lpstr>
      <vt:lpstr>Stabilizing the Incident</vt:lpstr>
      <vt:lpstr>Stabilizing the Incident</vt:lpstr>
      <vt:lpstr>Stabilizing the Incident</vt:lpstr>
      <vt:lpstr>Stabilizing the Incident</vt:lpstr>
      <vt:lpstr>Stabilizing the Incident</vt:lpstr>
      <vt:lpstr>Gaining Access to the Victim</vt:lpstr>
      <vt:lpstr>Disentangling the Victim</vt:lpstr>
      <vt:lpstr>Removing the Victim</vt:lpstr>
      <vt:lpstr>Transporting the Victim</vt:lpstr>
      <vt:lpstr>Postincident Duties</vt:lpstr>
      <vt:lpstr>Postincident Analysis</vt:lpstr>
      <vt:lpstr>General Rescue Scene Procedures</vt:lpstr>
      <vt:lpstr>Approaching the Scene</vt:lpstr>
      <vt:lpstr>Approaching the Scene</vt:lpstr>
      <vt:lpstr>Approaching the Scene</vt:lpstr>
      <vt:lpstr>Mitigating Utility Hazards</vt:lpstr>
      <vt:lpstr>Mitigating Utility Hazards</vt:lpstr>
      <vt:lpstr>Mitigating Utility Hazards</vt:lpstr>
      <vt:lpstr>Providing Scene Security</vt:lpstr>
      <vt:lpstr>Using Protective Equipment</vt:lpstr>
      <vt:lpstr>Protective Equipment in a Water Rescue Hazard Zone </vt:lpstr>
      <vt:lpstr>Other Protective Equipment </vt:lpstr>
      <vt:lpstr>Using the ICS</vt:lpstr>
      <vt:lpstr>Ensuring Accountability</vt:lpstr>
      <vt:lpstr>Making Victim Contact</vt:lpstr>
      <vt:lpstr>Making Victim Contact</vt:lpstr>
      <vt:lpstr>Assisting Rescue Crews</vt:lpstr>
      <vt:lpstr>Vehicles and Machinery</vt:lpstr>
      <vt:lpstr>Vehicles and Machinery: Safe Approach</vt:lpstr>
      <vt:lpstr>Vehicles and Machinery: How You Can Assist</vt:lpstr>
      <vt:lpstr>Vehicles and Machinery: How You Can Assist</vt:lpstr>
      <vt:lpstr>Vehicles and Machinery: Tools Used</vt:lpstr>
      <vt:lpstr>Confined-Space Rescue</vt:lpstr>
      <vt:lpstr>Confined-Space Rescue</vt:lpstr>
      <vt:lpstr>Confined-Space Rescue: Safe Approach</vt:lpstr>
      <vt:lpstr>Confined-Space Rescue: How You Can Assist</vt:lpstr>
      <vt:lpstr>Confined-Space Rescue: Tools Used</vt:lpstr>
      <vt:lpstr>Confined-Space Rescue: Tools Used</vt:lpstr>
      <vt:lpstr>Confined-Space Rescue: Tools Used</vt:lpstr>
      <vt:lpstr>Rope Rescue</vt:lpstr>
      <vt:lpstr>Rope Rescue</vt:lpstr>
      <vt:lpstr>Rope Rescue </vt:lpstr>
      <vt:lpstr>Low-Angle Operations</vt:lpstr>
      <vt:lpstr>High-Angle Operations</vt:lpstr>
      <vt:lpstr>Rope Rescue: Safe Approach</vt:lpstr>
      <vt:lpstr>Rope Rescue: How You Can Assist</vt:lpstr>
      <vt:lpstr>Rope Rescue: Tools Used</vt:lpstr>
      <vt:lpstr>Rope Rescue: Tools Used</vt:lpstr>
      <vt:lpstr>Rope Rescue: Tools Used</vt:lpstr>
      <vt:lpstr>Trench and Excavation Collapse Rescue</vt:lpstr>
      <vt:lpstr>Trench and Excavation Collapse Rescue</vt:lpstr>
      <vt:lpstr>Trench and Excavation Collapse Rescue: Safe Approach</vt:lpstr>
      <vt:lpstr>Trench and Excavation Collapse Rescue: How You Can Assist</vt:lpstr>
      <vt:lpstr>Trench and Excavation Collapse Rescue: Tools Used</vt:lpstr>
      <vt:lpstr>Structural Collapse Rescue</vt:lpstr>
      <vt:lpstr>Structural Collapse Rescue: Safe Approach</vt:lpstr>
      <vt:lpstr>Structural Collapse Rescue: How You Can Assist</vt:lpstr>
      <vt:lpstr>Structural Collapse Rescue: Tools Used</vt:lpstr>
      <vt:lpstr>Cave and Tunnel Rescue: How You Can Assist</vt:lpstr>
      <vt:lpstr>Cave and Tunnel Rescue: Tools Used</vt:lpstr>
      <vt:lpstr>Cave and Tunnel Rescue: Tools Used</vt:lpstr>
      <vt:lpstr>Water and Ice Rescue</vt:lpstr>
      <vt:lpstr>Water and Ice Rescue</vt:lpstr>
      <vt:lpstr>Water and Ice Rescue: Ropes</vt:lpstr>
      <vt:lpstr>Water and Ice Rescue</vt:lpstr>
      <vt:lpstr>Water and Ice Rescue: Safe Approach</vt:lpstr>
      <vt:lpstr>Water and Ice Rescue: How You Can Assist</vt:lpstr>
      <vt:lpstr>Water and Ice Rescue: Tools Used</vt:lpstr>
      <vt:lpstr>Wilderness Search and Rescue</vt:lpstr>
      <vt:lpstr>Wilderness Search and Rescue: Safe Approach</vt:lpstr>
      <vt:lpstr>Wilderness Search and Rescue: How You Can Assist</vt:lpstr>
      <vt:lpstr>Wilderness Search and Rescue: Tools Used</vt:lpstr>
      <vt:lpstr>Hazardous Materials Incidents</vt:lpstr>
      <vt:lpstr>Hazardous Materials Incidents</vt:lpstr>
      <vt:lpstr>Hazardous Materials Incidents: Safe Approach</vt:lpstr>
      <vt:lpstr>Hazardous Materials Incidents: How You Can Assist</vt:lpstr>
      <vt:lpstr>Hazardous Materials Incidents: Tools Used</vt:lpstr>
      <vt:lpstr>Elevator Rescue</vt:lpstr>
      <vt:lpstr>Elevator Rescue</vt:lpstr>
      <vt:lpstr>Escalator Rescue</vt:lpstr>
      <vt:lpstr>Escalator Rescue</vt:lpstr>
      <vt:lpstr>Industrial Rescue</vt:lpstr>
      <vt:lpstr>Active Shooter Incidents</vt:lpstr>
      <vt:lpstr>Active Shooter Incidents</vt:lpstr>
      <vt:lpstr>Active Shooter Incidents</vt:lpstr>
      <vt:lpstr>Active Shooter Incidents</vt:lpstr>
      <vt:lpstr>Power Tools and Equipment</vt:lpstr>
      <vt:lpstr>Lighting Equipment and Electrical Generators</vt:lpstr>
      <vt:lpstr>Power Inverters</vt:lpstr>
      <vt:lpstr>Electrical Generators</vt:lpstr>
      <vt:lpstr>Building Power Supply</vt:lpstr>
      <vt:lpstr>Cleaning and Maintenance of Electrical Equipment</vt:lpstr>
      <vt:lpstr>Power Tools and Equipment</vt:lpstr>
      <vt:lpstr>Cleaning and Maintenance of Power Tools and Equipment</vt:lpstr>
      <vt:lpstr>Cleaning and Maintenance of Power Tools and Equipment</vt:lpstr>
      <vt:lpstr>Cleaning and Maintenance of Power Tools and Equipment</vt:lpstr>
      <vt:lpstr>Cleaning and Maintenance of Power Tools and Equipment</vt:lpstr>
      <vt:lpstr>Summary</vt:lpstr>
      <vt:lpstr>Summary</vt:lpstr>
      <vt:lpstr>Summary</vt:lpstr>
      <vt:lpstr>Summary</vt:lpstr>
      <vt:lpstr>Summary</vt:lpstr>
      <vt:lpstr>Summary</vt:lpstr>
      <vt:lpstr>Summary</vt:lpstr>
      <vt:lpstr>Summary</vt:lpstr>
      <vt:lpstr>Summary</vt:lpstr>
      <vt:lpstr>Summary</vt:lpstr>
      <vt:lpstr>Summary</vt:lpstr>
      <vt:lpstr>Summary</vt:lpstr>
      <vt:lpstr>Summary</vt:lpstr>
      <vt:lpstr>Summary</vt:lpstr>
      <vt:lpstr>Summary</vt:lpstr>
      <vt:lpstr>Summary</vt:lpstr>
      <vt:lpstr>Summary</vt:lpstr>
    </vt:vector>
  </TitlesOfParts>
  <Company>© 2014 by Jones &amp; Bartlett Learning. An Ascend Learning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27: Assisting Special Rescue Teams</dc:title>
  <dc:subject>Fundamentals of Fire Fighter Skills, Third Edition</dc:subject>
  <dc:creator>© 2014 by Jones &amp; Bartlett Learning. An Ascend Learning Company.</dc:creator>
  <cp:lastModifiedBy>Rachel DiMaggio</cp:lastModifiedBy>
  <cp:revision>275</cp:revision>
  <cp:lastPrinted>1601-01-01T00:00:00Z</cp:lastPrinted>
  <dcterms:created xsi:type="dcterms:W3CDTF">2008-04-23T13:47:11Z</dcterms:created>
  <dcterms:modified xsi:type="dcterms:W3CDTF">2018-09-10T15:35:39Z</dcterms:modified>
</cp:coreProperties>
</file>